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56" r:id="rId2"/>
    <p:sldId id="258" r:id="rId3"/>
    <p:sldId id="899" r:id="rId4"/>
    <p:sldId id="519" r:id="rId5"/>
    <p:sldId id="892" r:id="rId6"/>
    <p:sldId id="902" r:id="rId7"/>
    <p:sldId id="905" r:id="rId8"/>
    <p:sldId id="906" r:id="rId9"/>
    <p:sldId id="907" r:id="rId10"/>
    <p:sldId id="913" r:id="rId11"/>
    <p:sldId id="567" r:id="rId12"/>
    <p:sldId id="910" r:id="rId13"/>
    <p:sldId id="349" r:id="rId14"/>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16"/>
    <a:srgbClr val="6575FF"/>
    <a:srgbClr val="1E366B"/>
    <a:srgbClr val="1242A0"/>
    <a:srgbClr val="33869D"/>
    <a:srgbClr val="EC9099"/>
    <a:srgbClr val="FBAFAD"/>
    <a:srgbClr val="FFBAB9"/>
    <a:srgbClr val="FEDCDB"/>
    <a:srgbClr val="EC2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A736D-D3AB-D247-8119-BEA4EEB190CA}" v="214" dt="2020-05-19T17:08:18.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94" autoAdjust="0"/>
    <p:restoredTop sz="84397"/>
  </p:normalViewPr>
  <p:slideViewPr>
    <p:cSldViewPr snapToGrid="0">
      <p:cViewPr varScale="1">
        <p:scale>
          <a:sx n="190" d="100"/>
          <a:sy n="190" d="100"/>
        </p:scale>
        <p:origin x="1264" y="20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2" d="100"/>
          <a:sy n="122" d="100"/>
        </p:scale>
        <p:origin x="5072"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5E706-E63B-43C8-85A6-CD2D4B13A059}" type="datetimeFigureOut">
              <a:rPr lang="en-CA" smtClean="0"/>
              <a:t>2020-05-18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319274-A93D-4EF9-B490-720869ABC577}" type="slidenum">
              <a:rPr lang="en-CA" smtClean="0"/>
              <a:t>‹#›</a:t>
            </a:fld>
            <a:endParaRPr lang="en-CA"/>
          </a:p>
        </p:txBody>
      </p:sp>
    </p:spTree>
    <p:extLst>
      <p:ext uri="{BB962C8B-B14F-4D97-AF65-F5344CB8AC3E}">
        <p14:creationId xmlns:p14="http://schemas.microsoft.com/office/powerpoint/2010/main" val="782168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33136-5E3F-4D98-BCE3-5B7ED94FBCEA}" type="datetimeFigureOut">
              <a:rPr lang="en-CA" smtClean="0"/>
              <a:t>2020-05-18</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25F23C-544D-4121-942C-F227EC341F36}" type="slidenum">
              <a:rPr lang="en-CA" smtClean="0"/>
              <a:t>‹#›</a:t>
            </a:fld>
            <a:endParaRPr lang="en-CA"/>
          </a:p>
        </p:txBody>
      </p:sp>
    </p:spTree>
    <p:extLst>
      <p:ext uri="{BB962C8B-B14F-4D97-AF65-F5344CB8AC3E}">
        <p14:creationId xmlns:p14="http://schemas.microsoft.com/office/powerpoint/2010/main" val="1614279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inkedin.com/in/mohahmed61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digitalocean/pynetbox"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paramiko.org/" TargetMode="External"/><Relationship Id="rId4" Type="http://schemas.openxmlformats.org/officeDocument/2006/relationships/hyperlink" Target="https://www.dmtf.org/standards/redfish"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engn.ca/"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twitter.com/CENGNCanada"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s.redhat.com/blog/2018/02/22/container-terminology-practical-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CENGN/netbox-kubernet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github.com/jetstack/cert-manager" TargetMode="External"/><Relationship Id="rId4" Type="http://schemas.openxmlformats.org/officeDocument/2006/relationships/hyperlink" Target="https://github.com/kubernetes/ingress-nginx"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ook.io/"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kubernetes.io/docs/concepts/storage/volumes/" TargetMode="External"/><Relationship Id="rId4" Type="http://schemas.openxmlformats.org/officeDocument/2006/relationships/hyperlink" Target="https://ceph.io/"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github.com/coreos/prometheus-operator" TargetMode="External"/><Relationship Id="rId5" Type="http://schemas.openxmlformats.org/officeDocument/2006/relationships/hyperlink" Target="https://github.com/coreos/kube-prometheus" TargetMode="External"/><Relationship Id="rId4" Type="http://schemas.openxmlformats.org/officeDocument/2006/relationships/hyperlink" Target="https://grafana.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https://www.linkedin.com/in/mohahmed613/</a:t>
            </a:r>
            <a:endParaRPr lang="en-CA" dirty="0"/>
          </a:p>
          <a:p>
            <a:r>
              <a:rPr lang="en-CA" dirty="0"/>
              <a:t>@</a:t>
            </a:r>
            <a:r>
              <a:rPr lang="en-CA" dirty="0" err="1"/>
              <a:t>moh</a:t>
            </a:r>
            <a:r>
              <a:rPr lang="en-CA" dirty="0"/>
              <a:t> on </a:t>
            </a:r>
            <a:r>
              <a:rPr lang="en-CA" dirty="0" err="1"/>
              <a:t>NetworkToCode</a:t>
            </a:r>
            <a:r>
              <a:rPr lang="en-CA" dirty="0"/>
              <a:t> Slack</a:t>
            </a: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a:t>
            </a:fld>
            <a:endParaRPr lang="en-CA"/>
          </a:p>
        </p:txBody>
      </p:sp>
    </p:spTree>
    <p:extLst>
      <p:ext uri="{BB962C8B-B14F-4D97-AF65-F5344CB8AC3E}">
        <p14:creationId xmlns:p14="http://schemas.microsoft.com/office/powerpoint/2010/main" val="377841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10</a:t>
            </a:fld>
            <a:endParaRPr lang="en-CA"/>
          </a:p>
        </p:txBody>
      </p:sp>
    </p:spTree>
    <p:extLst>
      <p:ext uri="{BB962C8B-B14F-4D97-AF65-F5344CB8AC3E}">
        <p14:creationId xmlns:p14="http://schemas.microsoft.com/office/powerpoint/2010/main" val="3104076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Initial population of </a:t>
            </a:r>
            <a:r>
              <a:rPr lang="en-CA" dirty="0" err="1"/>
              <a:t>NetBox</a:t>
            </a:r>
            <a:r>
              <a:rPr lang="en-CA" dirty="0"/>
              <a:t> required </a:t>
            </a:r>
            <a:r>
              <a:rPr lang="en-US" dirty="0"/>
              <a:t>some level of automation to have valid inventory</a:t>
            </a:r>
            <a:endParaRPr lang="en-CA"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t>APIs such as Redfish for our servers, and </a:t>
            </a:r>
            <a:r>
              <a:rPr lang="en-CA" dirty="0" err="1"/>
              <a:t>Paramiko</a:t>
            </a:r>
            <a:r>
              <a:rPr lang="en-CA" dirty="0"/>
              <a:t> for networking devices, were used to extract the information and send them to </a:t>
            </a:r>
            <a:r>
              <a:rPr lang="en-CA" dirty="0" err="1"/>
              <a:t>NetBox</a:t>
            </a:r>
            <a:r>
              <a:rPr lang="en-CA" dirty="0"/>
              <a:t> using </a:t>
            </a:r>
            <a:r>
              <a:rPr lang="en-CA" dirty="0" err="1"/>
              <a:t>PyNetBox</a:t>
            </a:r>
            <a:endParaRPr lang="en-CA" dirty="0"/>
          </a:p>
          <a:p>
            <a:endParaRPr lang="en-CA" dirty="0">
              <a:hlinkClick r:id="rId3"/>
            </a:endParaRPr>
          </a:p>
          <a:p>
            <a:r>
              <a:rPr lang="en-CA" dirty="0">
                <a:hlinkClick r:id="rId3"/>
              </a:rPr>
              <a:t>https://github.com/digitalocean/pynetbox</a:t>
            </a:r>
            <a:endParaRPr lang="en-CA" dirty="0"/>
          </a:p>
          <a:p>
            <a:r>
              <a:rPr lang="en-CA" dirty="0">
                <a:hlinkClick r:id="rId4"/>
              </a:rPr>
              <a:t>https://www.dmtf.org/standards/redfish</a:t>
            </a:r>
            <a:endParaRPr lang="en-CA" dirty="0"/>
          </a:p>
          <a:p>
            <a:r>
              <a:rPr lang="en-CA" dirty="0">
                <a:hlinkClick r:id="rId5"/>
              </a:rPr>
              <a:t>http://www.paramiko.org/</a:t>
            </a:r>
            <a:endParaRPr lang="en-CA" dirty="0"/>
          </a:p>
          <a:p>
            <a:endParaRPr lang="en-CA" dirty="0"/>
          </a:p>
        </p:txBody>
      </p:sp>
      <p:sp>
        <p:nvSpPr>
          <p:cNvPr id="4" name="Slide Number Placeholder 3"/>
          <p:cNvSpPr>
            <a:spLocks noGrp="1"/>
          </p:cNvSpPr>
          <p:nvPr>
            <p:ph type="sldNum" sz="quarter" idx="5"/>
          </p:nvPr>
        </p:nvSpPr>
        <p:spPr/>
        <p:txBody>
          <a:bodyPr/>
          <a:lstStyle/>
          <a:p>
            <a:fld id="{B325F23C-544D-4121-942C-F227EC341F36}" type="slidenum">
              <a:rPr lang="en-CA" smtClean="0"/>
              <a:t>11</a:t>
            </a:fld>
            <a:endParaRPr lang="en-CA"/>
          </a:p>
        </p:txBody>
      </p:sp>
    </p:spTree>
    <p:extLst>
      <p:ext uri="{BB962C8B-B14F-4D97-AF65-F5344CB8AC3E}">
        <p14:creationId xmlns:p14="http://schemas.microsoft.com/office/powerpoint/2010/main" val="2900917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Similarily</a:t>
            </a:r>
            <a:r>
              <a:rPr lang="en-US" dirty="0"/>
              <a:t>, since </a:t>
            </a:r>
            <a:r>
              <a:rPr lang="en-US" dirty="0" err="1"/>
              <a:t>NetBox</a:t>
            </a:r>
            <a:r>
              <a:rPr lang="en-US" dirty="0"/>
              <a:t> is a source of truth, we use it to generate templates and networking configs for project provisioning </a:t>
            </a:r>
          </a:p>
          <a:p>
            <a:pPr marL="171450" indent="-171450">
              <a:buFont typeface="Arial" panose="020B0604020202020204" pitchFamily="34" charset="0"/>
              <a:buChar char="•"/>
            </a:pPr>
            <a:r>
              <a:rPr lang="en-US" dirty="0"/>
              <a:t>We also use the REST APIs to populate charts, capacity, and other types of dashboards within our collaboration tool stack (Jira, Confluence)</a:t>
            </a:r>
          </a:p>
        </p:txBody>
      </p:sp>
      <p:sp>
        <p:nvSpPr>
          <p:cNvPr id="4" name="Slide Number Placeholder 3"/>
          <p:cNvSpPr>
            <a:spLocks noGrp="1"/>
          </p:cNvSpPr>
          <p:nvPr>
            <p:ph type="sldNum" sz="quarter" idx="5"/>
          </p:nvPr>
        </p:nvSpPr>
        <p:spPr/>
        <p:txBody>
          <a:bodyPr/>
          <a:lstStyle/>
          <a:p>
            <a:fld id="{B325F23C-544D-4121-942C-F227EC341F36}" type="slidenum">
              <a:rPr lang="en-CA" smtClean="0"/>
              <a:t>12</a:t>
            </a:fld>
            <a:endParaRPr lang="en-CA"/>
          </a:p>
        </p:txBody>
      </p:sp>
    </p:spTree>
    <p:extLst>
      <p:ext uri="{BB962C8B-B14F-4D97-AF65-F5344CB8AC3E}">
        <p14:creationId xmlns:p14="http://schemas.microsoft.com/office/powerpoint/2010/main" val="172709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If you or anyone you know is a Canadian business actively working on an innovative ICT solution, we would love to hear from you! </a:t>
            </a:r>
            <a:endParaRPr lang="en-CA" dirty="0">
              <a:hlinkClick r:id="rId3"/>
            </a:endParaRPr>
          </a:p>
          <a:p>
            <a:r>
              <a:rPr lang="en-CA" dirty="0">
                <a:hlinkClick r:id="rId3"/>
              </a:rPr>
              <a:t>https://www.cengn.ca/</a:t>
            </a:r>
            <a:endParaRPr lang="en-CA" dirty="0">
              <a:hlinkClick r:id="rId4"/>
            </a:endParaRPr>
          </a:p>
          <a:p>
            <a:r>
              <a:rPr lang="en-CA" dirty="0">
                <a:hlinkClick r:id="rId4"/>
              </a:rPr>
              <a:t>https://twitter.com/CENGNCanada</a:t>
            </a:r>
            <a:endParaRPr lang="en-CA" dirty="0"/>
          </a:p>
          <a:p>
            <a:endParaRPr lang="en-CA" dirty="0"/>
          </a:p>
        </p:txBody>
      </p:sp>
      <p:sp>
        <p:nvSpPr>
          <p:cNvPr id="4" name="Slide Number Placeholder 3"/>
          <p:cNvSpPr>
            <a:spLocks noGrp="1"/>
          </p:cNvSpPr>
          <p:nvPr>
            <p:ph type="sldNum" sz="quarter" idx="5"/>
          </p:nvPr>
        </p:nvSpPr>
        <p:spPr/>
        <p:txBody>
          <a:bodyPr/>
          <a:lstStyle/>
          <a:p>
            <a:fld id="{B325F23C-544D-4121-942C-F227EC341F36}" type="slidenum">
              <a:rPr lang="en-CA" smtClean="0"/>
              <a:t>13</a:t>
            </a:fld>
            <a:endParaRPr lang="en-CA"/>
          </a:p>
        </p:txBody>
      </p:sp>
    </p:spTree>
    <p:extLst>
      <p:ext uri="{BB962C8B-B14F-4D97-AF65-F5344CB8AC3E}">
        <p14:creationId xmlns:p14="http://schemas.microsoft.com/office/powerpoint/2010/main" val="348021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5F23C-544D-4121-942C-F227EC341F36}" type="slidenum">
              <a:rPr lang="en-CA" smtClean="0"/>
              <a:t>2</a:t>
            </a:fld>
            <a:endParaRPr lang="en-CA"/>
          </a:p>
        </p:txBody>
      </p:sp>
    </p:spTree>
    <p:extLst>
      <p:ext uri="{BB962C8B-B14F-4D97-AF65-F5344CB8AC3E}">
        <p14:creationId xmlns:p14="http://schemas.microsoft.com/office/powerpoint/2010/main" val="157499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CENGN is a non-for-profit organization working with small and medium businesses in Canada to innovate and grow the ICT sector</a:t>
            </a:r>
          </a:p>
          <a:p>
            <a:pPr marL="171450" indent="-171450">
              <a:buFont typeface="Arial" panose="020B0604020202020204" pitchFamily="34" charset="0"/>
              <a:buChar char="•"/>
            </a:pPr>
            <a:r>
              <a:rPr lang="en-US" dirty="0"/>
              <a:t>We offer IaaS solutions to our customers for testing, validation, and other types of projects targeting the growth of their products</a:t>
            </a:r>
          </a:p>
          <a:p>
            <a:pPr marL="171450" indent="-171450">
              <a:buFont typeface="Arial" panose="020B0604020202020204" pitchFamily="34" charset="0"/>
              <a:buChar char="•"/>
            </a:pPr>
            <a:r>
              <a:rPr lang="en-US" dirty="0" err="1"/>
              <a:t>NetBox</a:t>
            </a:r>
            <a:r>
              <a:rPr lang="en-US" dirty="0"/>
              <a:t> is used to track our DC and IP inventory so we know what’s deployed remotely and on-site and how they are connected</a:t>
            </a:r>
          </a:p>
          <a:p>
            <a:pPr marL="171450" indent="-171450">
              <a:buFont typeface="Arial" panose="020B0604020202020204" pitchFamily="34" charset="0"/>
              <a:buChar char="•"/>
            </a:pPr>
            <a:r>
              <a:rPr lang="en-US" dirty="0"/>
              <a:t>The scale of the data that we track can be seen above</a:t>
            </a:r>
          </a:p>
        </p:txBody>
      </p:sp>
      <p:sp>
        <p:nvSpPr>
          <p:cNvPr id="4" name="Slide Number Placeholder 3"/>
          <p:cNvSpPr>
            <a:spLocks noGrp="1"/>
          </p:cNvSpPr>
          <p:nvPr>
            <p:ph type="sldNum" sz="quarter" idx="5"/>
          </p:nvPr>
        </p:nvSpPr>
        <p:spPr/>
        <p:txBody>
          <a:bodyPr/>
          <a:lstStyle/>
          <a:p>
            <a:fld id="{B325F23C-544D-4121-942C-F227EC341F36}" type="slidenum">
              <a:rPr lang="en-CA" smtClean="0"/>
              <a:t>3</a:t>
            </a:fld>
            <a:endParaRPr lang="en-CA"/>
          </a:p>
        </p:txBody>
      </p:sp>
    </p:spTree>
    <p:extLst>
      <p:ext uri="{BB962C8B-B14F-4D97-AF65-F5344CB8AC3E}">
        <p14:creationId xmlns:p14="http://schemas.microsoft.com/office/powerpoint/2010/main" val="324033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Microservice Architecture: break a complex application into its components, have a container for the database, the front end and the backend. This allows modularity in development, things can be modified in one container and not affect the other containers</a:t>
            </a:r>
          </a:p>
          <a:p>
            <a:pPr marL="228600" lvl="0" indent="-228600">
              <a:buFont typeface="+mj-lt"/>
              <a:buAutoNum type="arabicPeriod"/>
            </a:pPr>
            <a:r>
              <a:rPr lang="en-US" dirty="0"/>
              <a:t>Where virtual machines can be gigabytes in size with an OS, containers are usually within the megabytes range</a:t>
            </a:r>
          </a:p>
          <a:p>
            <a:pPr marL="685800" lvl="1" indent="-228600">
              <a:buFont typeface="+mj-lt"/>
              <a:buAutoNum type="arabicPeriod"/>
            </a:pPr>
            <a:r>
              <a:rPr lang="en-US" dirty="0"/>
              <a:t>Containers also require less resources in general to run as they don’t need resources for a complete OS</a:t>
            </a:r>
          </a:p>
          <a:p>
            <a:pPr marL="685800" lvl="1" indent="-228600">
              <a:buFont typeface="+mj-lt"/>
              <a:buAutoNum type="arabicPeriod"/>
            </a:pPr>
            <a:r>
              <a:rPr lang="en-US" dirty="0"/>
              <a:t>Since there is no OS to boot up, containers can start up incredibly fast, usually close to the time it takes for the app within the container to start</a:t>
            </a:r>
          </a:p>
          <a:p>
            <a:pPr marL="228600" indent="-228600">
              <a:buFont typeface="+mj-lt"/>
              <a:buAutoNum type="arabicPeriod"/>
            </a:pPr>
            <a:r>
              <a:rPr lang="en-US" dirty="0"/>
              <a:t>There are endless times where small variations in different environments affect how a piece of software performs on different systems</a:t>
            </a:r>
          </a:p>
          <a:p>
            <a:pPr marL="685800" lvl="1" indent="-228600">
              <a:buFont typeface="+mj-lt"/>
              <a:buAutoNum type="arabicPeriod"/>
            </a:pPr>
            <a:r>
              <a:rPr lang="en-US" dirty="0"/>
              <a:t>Item developed for Debian might not work on RedHat Enterprise Linux.</a:t>
            </a:r>
          </a:p>
          <a:p>
            <a:pPr marL="685800" lvl="1" indent="-228600">
              <a:buFont typeface="+mj-lt"/>
              <a:buAutoNum type="arabicPeriod"/>
            </a:pPr>
            <a:r>
              <a:rPr lang="en-US" dirty="0"/>
              <a:t>Software built with a package of a certain version may break when there is an update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Containers “contain” the application and all the dependencies/libraries required for the application to run. This means that in theory it can be brought into any container environment running on any system, allowing them to be deployed consistently every time</a:t>
            </a:r>
          </a:p>
          <a:p>
            <a:pPr marL="228600" lvl="0" indent="-228600">
              <a:buFont typeface="+mj-lt"/>
              <a:buAutoNum type="arabicPeriod"/>
            </a:pPr>
            <a:r>
              <a:rPr lang="en-US" dirty="0"/>
              <a:t>The Open Containers Initiative was a standard that was introduced to allow for interoperability and accessibility across various platforms and cloud providers</a:t>
            </a:r>
          </a:p>
          <a:p>
            <a:pPr marL="685800" lvl="1" indent="-228600">
              <a:buFont typeface="+mj-lt"/>
              <a:buAutoNum type="arabicPeriod"/>
            </a:pPr>
            <a:r>
              <a:rPr lang="en-US" dirty="0"/>
              <a:t>Docker is the most popular implementation of containers, there are others like CRI-O and RKT</a:t>
            </a:r>
          </a:p>
          <a:p>
            <a:pPr marL="685800" lvl="1" indent="-228600">
              <a:buFont typeface="+mj-lt"/>
              <a:buAutoNum type="arabicPeriod"/>
            </a:pPr>
            <a:r>
              <a:rPr lang="en-US" dirty="0"/>
              <a:t>Docker created docker hub, the “app store” of containers</a:t>
            </a:r>
          </a:p>
          <a:p>
            <a:pPr marL="228600" lvl="0" indent="-228600">
              <a:buFont typeface="+mj-lt"/>
              <a:buAutoNum type="arabicPeriod"/>
            </a:pPr>
            <a:r>
              <a:rPr lang="en-US" dirty="0"/>
              <a:t>We use the community image of </a:t>
            </a:r>
            <a:r>
              <a:rPr lang="en-US" dirty="0" err="1"/>
              <a:t>NetBox</a:t>
            </a:r>
            <a:r>
              <a:rPr lang="en-US" dirty="0"/>
              <a:t> to run the </a:t>
            </a:r>
            <a:r>
              <a:rPr lang="en-US" dirty="0" err="1"/>
              <a:t>NetBox</a:t>
            </a:r>
            <a:r>
              <a:rPr lang="en-US" dirty="0"/>
              <a:t> application in our production and dev environments</a:t>
            </a:r>
          </a:p>
          <a:p>
            <a:pPr marL="0" lvl="0" indent="0">
              <a:buFont typeface="+mj-lt"/>
              <a:buNone/>
            </a:pPr>
            <a:r>
              <a:rPr lang="en-US" noProof="0" dirty="0"/>
              <a:t>A good reference for containers and its terminology: </a:t>
            </a:r>
            <a:r>
              <a:rPr lang="en-CA" noProof="0" dirty="0">
                <a:hlinkClick r:id="rId3"/>
              </a:rPr>
              <a:t>https://developers.redhat.com/blog/2018/02/22/container-terminology-practical-introduction/</a:t>
            </a:r>
            <a:endParaRPr lang="en-US" noProof="0" dirty="0"/>
          </a:p>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4</a:t>
            </a:fld>
            <a:endParaRPr lang="en-CA"/>
          </a:p>
        </p:txBody>
      </p:sp>
    </p:spTree>
    <p:extLst>
      <p:ext uri="{BB962C8B-B14F-4D97-AF65-F5344CB8AC3E}">
        <p14:creationId xmlns:p14="http://schemas.microsoft.com/office/powerpoint/2010/main" val="373398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order to manage all the different containers and micro-services deployed in an environment, an orchestration tool is used</a:t>
            </a:r>
          </a:p>
          <a:p>
            <a:pPr marL="171450" indent="-171450">
              <a:buFont typeface="Arial" panose="020B0604020202020204" pitchFamily="34" charset="0"/>
              <a:buChar char="•"/>
            </a:pPr>
            <a:r>
              <a:rPr lang="en-US" dirty="0"/>
              <a:t>Kubernetes has become the </a:t>
            </a:r>
            <a:r>
              <a:rPr lang="en-US" dirty="0" err="1"/>
              <a:t>defacto</a:t>
            </a:r>
            <a:r>
              <a:rPr lang="en-US" dirty="0"/>
              <a:t> standard for container </a:t>
            </a:r>
            <a:r>
              <a:rPr lang="en-US" dirty="0" err="1"/>
              <a:t>orchestraton</a:t>
            </a:r>
            <a:endParaRPr lang="en-US" dirty="0"/>
          </a:p>
          <a:p>
            <a:pPr marL="171450" indent="-171450">
              <a:buFont typeface="Arial" panose="020B0604020202020204" pitchFamily="34" charset="0"/>
              <a:buChar char="•"/>
            </a:pPr>
            <a:r>
              <a:rPr lang="en-US" dirty="0"/>
              <a:t>Project website: </a:t>
            </a:r>
            <a:r>
              <a:rPr lang="en-CA" dirty="0">
                <a:hlinkClick r:id="rId3"/>
              </a:rPr>
              <a:t>https://kubernetes.io/</a:t>
            </a:r>
            <a:r>
              <a:rPr lang="en-CA" dirty="0"/>
              <a:t> - open source project</a:t>
            </a:r>
            <a:endParaRPr lang="en-US" dirty="0"/>
          </a:p>
          <a:p>
            <a:pPr marL="171450" indent="-171450">
              <a:buFont typeface="Arial" panose="020B0604020202020204" pitchFamily="34" charset="0"/>
              <a:buChar char="•"/>
            </a:pPr>
            <a:r>
              <a:rPr lang="en-US" dirty="0"/>
              <a:t>Greek for governor or helmsman</a:t>
            </a:r>
          </a:p>
          <a:p>
            <a:pPr marL="171450" indent="-171450">
              <a:buFont typeface="Arial" panose="020B0604020202020204" pitchFamily="34" charset="0"/>
              <a:buChar char="•"/>
            </a:pPr>
            <a:r>
              <a:rPr lang="en-US" dirty="0"/>
              <a:t>Google Borg was Google’s containerized application orchestrator</a:t>
            </a:r>
          </a:p>
          <a:p>
            <a:pPr marL="171450" indent="-171450">
              <a:buFont typeface="Arial" panose="020B0604020202020204" pitchFamily="34" charset="0"/>
              <a:buChar char="•"/>
            </a:pPr>
            <a:r>
              <a:rPr lang="en-US" dirty="0"/>
              <a:t>Some of the same engineers that worked on Borg learned a lot of important things from Google’s large-scale environment</a:t>
            </a:r>
          </a:p>
        </p:txBody>
      </p:sp>
      <p:sp>
        <p:nvSpPr>
          <p:cNvPr id="4" name="Slide Number Placeholder 3"/>
          <p:cNvSpPr>
            <a:spLocks noGrp="1"/>
          </p:cNvSpPr>
          <p:nvPr>
            <p:ph type="sldNum" sz="quarter" idx="5"/>
          </p:nvPr>
        </p:nvSpPr>
        <p:spPr/>
        <p:txBody>
          <a:bodyPr/>
          <a:lstStyle/>
          <a:p>
            <a:fld id="{B325F23C-544D-4121-942C-F227EC341F36}" type="slidenum">
              <a:rPr lang="en-CA" smtClean="0"/>
              <a:t>5</a:t>
            </a:fld>
            <a:endParaRPr lang="en-CA"/>
          </a:p>
        </p:txBody>
      </p:sp>
    </p:spTree>
    <p:extLst>
      <p:ext uri="{BB962C8B-B14F-4D97-AF65-F5344CB8AC3E}">
        <p14:creationId xmlns:p14="http://schemas.microsoft.com/office/powerpoint/2010/main" val="320903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 manifests: </a:t>
            </a:r>
            <a:r>
              <a:rPr lang="en-CA" dirty="0">
                <a:hlinkClick r:id="rId3"/>
              </a:rPr>
              <a:t>https://github.com/CENGN/netbox-kubernetes</a:t>
            </a:r>
            <a:endParaRPr lang="en-US" dirty="0"/>
          </a:p>
          <a:p>
            <a:r>
              <a:rPr lang="en-US" dirty="0"/>
              <a:t>Let’s breakdown the deployment:</a:t>
            </a:r>
          </a:p>
          <a:p>
            <a:pPr marL="228600" indent="-228600">
              <a:buFont typeface="+mj-lt"/>
              <a:buAutoNum type="arabicPeriod"/>
            </a:pPr>
            <a:r>
              <a:rPr lang="en-US" dirty="0"/>
              <a:t>Our Kubernetes cluster is a collection of compute and storage nodes that make up our control and data plane</a:t>
            </a:r>
          </a:p>
          <a:p>
            <a:pPr marL="685800" lvl="1" indent="-228600">
              <a:buFont typeface="+mj-lt"/>
              <a:buAutoNum type="arabicPeriod"/>
            </a:pPr>
            <a:r>
              <a:rPr lang="en-US" dirty="0"/>
              <a:t>Master and worker labels differentiate the two</a:t>
            </a:r>
          </a:p>
          <a:p>
            <a:pPr marL="685800" lvl="1" indent="-228600">
              <a:buFont typeface="+mj-lt"/>
              <a:buAutoNum type="arabicPeriod"/>
            </a:pPr>
            <a:r>
              <a:rPr lang="en-US" dirty="0"/>
              <a:t>It has many components (scheduler, KV-store, </a:t>
            </a:r>
            <a:r>
              <a:rPr lang="en-US" dirty="0" err="1"/>
              <a:t>etc</a:t>
            </a:r>
            <a:r>
              <a:rPr lang="en-US" dirty="0"/>
              <a:t>…)</a:t>
            </a:r>
          </a:p>
          <a:p>
            <a:pPr marL="228600" lvl="0" indent="-228600">
              <a:buFont typeface="+mj-lt"/>
              <a:buAutoNum type="arabicPeriod"/>
            </a:pPr>
            <a:r>
              <a:rPr lang="en-US" dirty="0"/>
              <a:t>Then we have the namespace resource, a logical separator between resources</a:t>
            </a:r>
          </a:p>
          <a:p>
            <a:pPr marL="228600" lvl="0" indent="-228600">
              <a:buFont typeface="+mj-lt"/>
              <a:buAutoNum type="arabicPeriod"/>
            </a:pPr>
            <a:r>
              <a:rPr lang="en-US" dirty="0"/>
              <a:t>We can apply various types of restrictions on a namespace or application:</a:t>
            </a:r>
          </a:p>
          <a:p>
            <a:pPr marL="685800" lvl="1" indent="-228600">
              <a:buFont typeface="+mj-lt"/>
              <a:buAutoNum type="arabicPeriod"/>
            </a:pPr>
            <a:r>
              <a:rPr lang="en-US" dirty="0"/>
              <a:t>Network policies to block traffic and lock things down</a:t>
            </a:r>
          </a:p>
          <a:p>
            <a:pPr marL="685800" lvl="1" indent="-228600">
              <a:buFont typeface="+mj-lt"/>
              <a:buAutoNum type="arabicPeriod"/>
            </a:pPr>
            <a:r>
              <a:rPr lang="en-US" dirty="0"/>
              <a:t>Resource limits allows us to restrict the cost of running these microservices – think compute costs in a public cloud setting </a:t>
            </a:r>
          </a:p>
          <a:p>
            <a:pPr marL="685800" lvl="1" indent="-228600">
              <a:buFont typeface="+mj-lt"/>
              <a:buAutoNum type="arabicPeriod"/>
            </a:pPr>
            <a:r>
              <a:rPr lang="en-US" dirty="0"/>
              <a:t>Quota/requests is what the container is guaranteed to get from the nodes running the workload </a:t>
            </a:r>
          </a:p>
          <a:p>
            <a:pPr marL="228600" lvl="0" indent="-228600">
              <a:buFont typeface="+mj-lt"/>
              <a:buAutoNum type="arabicPeriod"/>
            </a:pPr>
            <a:r>
              <a:rPr lang="en-US" dirty="0"/>
              <a:t>Within the </a:t>
            </a:r>
            <a:r>
              <a:rPr lang="en-US" dirty="0" err="1"/>
              <a:t>netbox</a:t>
            </a:r>
            <a:r>
              <a:rPr lang="en-US" dirty="0"/>
              <a:t> namespace, we apply the </a:t>
            </a:r>
            <a:r>
              <a:rPr lang="en-US" dirty="0" err="1"/>
              <a:t>NetBox</a:t>
            </a:r>
            <a:r>
              <a:rPr lang="en-US" dirty="0"/>
              <a:t> container </a:t>
            </a:r>
          </a:p>
          <a:p>
            <a:pPr marL="228600" lvl="0" indent="-228600">
              <a:buFont typeface="+mj-lt"/>
              <a:buAutoNum type="arabicPeriod"/>
            </a:pPr>
            <a:r>
              <a:rPr lang="en-US" dirty="0"/>
              <a:t>We apply it through a Deployment resource that specifies the container image, volume mounts, and other metadata information</a:t>
            </a:r>
          </a:p>
          <a:p>
            <a:pPr marL="228600" lvl="0" indent="-228600">
              <a:buFont typeface="+mj-lt"/>
              <a:buAutoNum type="arabicPeriod"/>
            </a:pPr>
            <a:r>
              <a:rPr lang="en-US" dirty="0"/>
              <a:t>This spawns a </a:t>
            </a:r>
            <a:r>
              <a:rPr lang="en-US" dirty="0" err="1"/>
              <a:t>ReplicaSet</a:t>
            </a:r>
            <a:r>
              <a:rPr lang="en-US" dirty="0"/>
              <a:t> – think of it as a thermometer which guarantees that a certain number of replicas or duplicates of the application exists </a:t>
            </a:r>
          </a:p>
          <a:p>
            <a:pPr marL="228600" lvl="0" indent="-228600">
              <a:buFont typeface="+mj-lt"/>
              <a:buAutoNum type="arabicPeriod"/>
            </a:pPr>
            <a:r>
              <a:rPr lang="en-US" dirty="0"/>
              <a:t>Pods, the base unit of workloads in K8s, are spawned to run the application </a:t>
            </a:r>
          </a:p>
          <a:p>
            <a:pPr marL="228600" lvl="0" indent="-228600">
              <a:buFont typeface="+mj-lt"/>
              <a:buAutoNum type="arabicPeriod"/>
            </a:pPr>
            <a:r>
              <a:rPr lang="en-US" dirty="0"/>
              <a:t>A volume is mounted to the pod for persistent data. Different types of volumes exist but in our case, we’re using the Ceph Shared Filesystem </a:t>
            </a:r>
          </a:p>
          <a:p>
            <a:pPr marL="228600" lvl="0" indent="-228600">
              <a:buFont typeface="+mj-lt"/>
              <a:buAutoNum type="arabicPeriod"/>
            </a:pPr>
            <a:r>
              <a:rPr lang="en-US" dirty="0"/>
              <a:t>We then have a service that points to the Pods. This creates endpoints to the pods and automatically updates when pods restart</a:t>
            </a:r>
          </a:p>
          <a:p>
            <a:pPr marL="228600" lvl="0" indent="-228600">
              <a:buFont typeface="+mj-lt"/>
              <a:buAutoNum type="arabicPeriod"/>
            </a:pPr>
            <a:r>
              <a:rPr lang="en-US" dirty="0"/>
              <a:t>We also have a </a:t>
            </a:r>
            <a:r>
              <a:rPr lang="en-US" dirty="0" err="1"/>
              <a:t>redis</a:t>
            </a:r>
            <a:r>
              <a:rPr lang="en-US" dirty="0"/>
              <a:t> deployment that uses a </a:t>
            </a:r>
            <a:r>
              <a:rPr lang="en-US" dirty="0" err="1"/>
              <a:t>StatefulSet</a:t>
            </a:r>
            <a:r>
              <a:rPr lang="en-US" dirty="0"/>
              <a:t> (</a:t>
            </a:r>
            <a:r>
              <a:rPr lang="en-US" dirty="0" err="1"/>
              <a:t>sts</a:t>
            </a:r>
            <a:r>
              <a:rPr lang="en-US" dirty="0"/>
              <a:t>) which is similar to a deployment but is used for stateful applications. This is configured differently in our case using a master/slave architecture that provides some level of redundancy </a:t>
            </a:r>
          </a:p>
          <a:p>
            <a:pPr marL="228600" lvl="0" indent="-228600">
              <a:buFont typeface="+mj-lt"/>
              <a:buAutoNum type="arabicPeriod"/>
            </a:pPr>
            <a:r>
              <a:rPr lang="en-US" dirty="0"/>
              <a:t>Each of the pods get their own volumes</a:t>
            </a:r>
          </a:p>
          <a:p>
            <a:pPr marL="228600" lvl="0" indent="-228600">
              <a:buFont typeface="+mj-lt"/>
              <a:buAutoNum type="arabicPeriod"/>
            </a:pPr>
            <a:r>
              <a:rPr lang="en-US" dirty="0"/>
              <a:t>A Service is created for it as well </a:t>
            </a:r>
          </a:p>
          <a:p>
            <a:pPr marL="228600" lvl="0" indent="-228600">
              <a:buFont typeface="+mj-lt"/>
              <a:buAutoNum type="arabicPeriod"/>
            </a:pPr>
            <a:r>
              <a:rPr lang="en-US" dirty="0"/>
              <a:t>Inter-application communication happens over the service resource</a:t>
            </a:r>
          </a:p>
          <a:p>
            <a:pPr marL="228600" lvl="0" indent="-228600">
              <a:buFont typeface="+mj-lt"/>
              <a:buAutoNum type="arabicPeriod"/>
            </a:pPr>
            <a:r>
              <a:rPr lang="en-US" dirty="0" err="1"/>
              <a:t>Similarily</a:t>
            </a:r>
            <a:r>
              <a:rPr lang="en-US" dirty="0"/>
              <a:t>, the PostgreSQL service and components are deployed </a:t>
            </a:r>
          </a:p>
          <a:p>
            <a:pPr marL="228600" lvl="0" indent="-228600">
              <a:buFont typeface="+mj-lt"/>
              <a:buAutoNum type="arabicPeriod"/>
            </a:pPr>
            <a:r>
              <a:rPr lang="en-US" dirty="0"/>
              <a:t>Finally, in order to actually access the </a:t>
            </a:r>
            <a:r>
              <a:rPr lang="en-US" dirty="0" err="1"/>
              <a:t>NetBox</a:t>
            </a:r>
            <a:r>
              <a:rPr lang="en-US" dirty="0"/>
              <a:t> service, an Ingress resource is deployed </a:t>
            </a:r>
          </a:p>
          <a:p>
            <a:pPr marL="228600" lvl="0" indent="-228600">
              <a:buFont typeface="+mj-lt"/>
              <a:buAutoNum type="arabicPeriod"/>
            </a:pPr>
            <a:endParaRPr lang="en-US" dirty="0"/>
          </a:p>
          <a:p>
            <a:pPr marL="685800" lvl="1" indent="-228600">
              <a:buFont typeface="+mj-lt"/>
              <a:buAutoNum type="arabicPeriod"/>
            </a:pPr>
            <a:endParaRPr lang="en-US" dirty="0"/>
          </a:p>
          <a:p>
            <a:pPr marL="685800" lvl="1" indent="-228600">
              <a:buFont typeface="+mj-lt"/>
              <a:buAutoNum type="arabicPeriod"/>
            </a:pPr>
            <a:endParaRPr lang="en-US" dirty="0"/>
          </a:p>
          <a:p>
            <a:pPr marL="685800" lvl="1"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6</a:t>
            </a:fld>
            <a:endParaRPr lang="en-CA"/>
          </a:p>
        </p:txBody>
      </p:sp>
    </p:spTree>
    <p:extLst>
      <p:ext uri="{BB962C8B-B14F-4D97-AF65-F5344CB8AC3E}">
        <p14:creationId xmlns:p14="http://schemas.microsoft.com/office/powerpoint/2010/main" val="141589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https://kubernetes.io/docs/concepts/services-networking/ingress/</a:t>
            </a:r>
            <a:endParaRPr lang="en-CA" dirty="0">
              <a:hlinkClick r:id="rId4"/>
            </a:endParaRPr>
          </a:p>
          <a:p>
            <a:r>
              <a:rPr lang="en-CA" dirty="0">
                <a:hlinkClick r:id="rId4"/>
              </a:rPr>
              <a:t>https://github.com/kubernetes/ingress-nginx</a:t>
            </a:r>
            <a:endParaRPr lang="en-CA" dirty="0"/>
          </a:p>
          <a:p>
            <a:r>
              <a:rPr lang="en-CA" dirty="0">
                <a:hlinkClick r:id="rId5"/>
              </a:rPr>
              <a:t>https://github.com/jetstack/cert-manager</a:t>
            </a:r>
            <a:endParaRPr lang="en-CA" dirty="0"/>
          </a:p>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7</a:t>
            </a:fld>
            <a:endParaRPr lang="en-CA"/>
          </a:p>
        </p:txBody>
      </p:sp>
    </p:spTree>
    <p:extLst>
      <p:ext uri="{BB962C8B-B14F-4D97-AF65-F5344CB8AC3E}">
        <p14:creationId xmlns:p14="http://schemas.microsoft.com/office/powerpoint/2010/main" val="3016589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https://rook.io/</a:t>
            </a:r>
            <a:endParaRPr lang="en-CA" dirty="0"/>
          </a:p>
          <a:p>
            <a:r>
              <a:rPr lang="en-CA" dirty="0">
                <a:hlinkClick r:id="rId4"/>
              </a:rPr>
              <a:t>https://ceph.io/</a:t>
            </a:r>
            <a:endParaRPr lang="en-CA" dirty="0"/>
          </a:p>
          <a:p>
            <a:r>
              <a:rPr lang="en-CA" dirty="0">
                <a:hlinkClick r:id="rId5"/>
              </a:rPr>
              <a:t>https://kubernetes.io/docs/concepts/storage/volumes/</a:t>
            </a: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8</a:t>
            </a:fld>
            <a:endParaRPr lang="en-CA"/>
          </a:p>
        </p:txBody>
      </p:sp>
    </p:spTree>
    <p:extLst>
      <p:ext uri="{BB962C8B-B14F-4D97-AF65-F5344CB8AC3E}">
        <p14:creationId xmlns:p14="http://schemas.microsoft.com/office/powerpoint/2010/main" val="1968668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https://prometheus.io/</a:t>
            </a:r>
            <a:endParaRPr lang="en-CA" dirty="0"/>
          </a:p>
          <a:p>
            <a:r>
              <a:rPr lang="en-CA" dirty="0">
                <a:hlinkClick r:id="rId4"/>
              </a:rPr>
              <a:t>https://grafana.com/</a:t>
            </a:r>
            <a:endParaRPr lang="en-CA" dirty="0"/>
          </a:p>
          <a:p>
            <a:r>
              <a:rPr lang="en-CA" dirty="0">
                <a:hlinkClick r:id="rId5"/>
              </a:rPr>
              <a:t>https://github.com/coreos/kube-Prometheus</a:t>
            </a:r>
            <a:endParaRPr lang="en-CA" dirty="0"/>
          </a:p>
          <a:p>
            <a:r>
              <a:rPr lang="en-CA" dirty="0">
                <a:hlinkClick r:id="rId6"/>
              </a:rPr>
              <a:t>https://github.com/coreos/prometheus-operator</a:t>
            </a: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9</a:t>
            </a:fld>
            <a:endParaRPr lang="en-CA"/>
          </a:p>
        </p:txBody>
      </p:sp>
    </p:spTree>
    <p:extLst>
      <p:ext uri="{BB962C8B-B14F-4D97-AF65-F5344CB8AC3E}">
        <p14:creationId xmlns:p14="http://schemas.microsoft.com/office/powerpoint/2010/main" val="4272351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25000" y="1371600"/>
            <a:ext cx="5728877" cy="2508275"/>
          </a:xfrm>
          <a:prstGeom prst="rect">
            <a:avLst/>
          </a:prstGeom>
        </p:spPr>
      </p:pic>
      <p:sp>
        <p:nvSpPr>
          <p:cNvPr id="2" name="Title 1"/>
          <p:cNvSpPr>
            <a:spLocks noGrp="1" noChangeAspect="1"/>
          </p:cNvSpPr>
          <p:nvPr>
            <p:ph type="ctrTitle" hasCustomPrompt="1"/>
          </p:nvPr>
        </p:nvSpPr>
        <p:spPr>
          <a:xfrm>
            <a:off x="4037012" y="4599236"/>
            <a:ext cx="7924801" cy="762000"/>
          </a:xfrm>
        </p:spPr>
        <p:txBody>
          <a:bodyPr wrap="square" lIns="0" tIns="0" rIns="0" bIns="0" anchor="ctr">
            <a:normAutofit/>
          </a:bodyPr>
          <a:lstStyle>
            <a:lvl1pPr algn="r" defTabSz="914400" rtl="0" eaLnBrk="1" latinLnBrk="0" hangingPunct="1">
              <a:lnSpc>
                <a:spcPct val="80000"/>
              </a:lnSpc>
              <a:spcBef>
                <a:spcPct val="0"/>
              </a:spcBef>
              <a:buNone/>
              <a:defRPr lang="en-CA" sz="6000" b="1" kern="1200" cap="small" baseline="0" dirty="0">
                <a:solidFill>
                  <a:schemeClr val="tx1"/>
                </a:solidFill>
                <a:latin typeface="Myriad Pro Cond" panose="020B0506030403020204" pitchFamily="34" charset="0"/>
                <a:ea typeface="+mj-ea"/>
                <a:cs typeface="+mj-cs"/>
              </a:defRPr>
            </a:lvl1pPr>
          </a:lstStyle>
          <a:p>
            <a:r>
              <a:rPr lang="en-US" dirty="0"/>
              <a:t>Click to add Title</a:t>
            </a:r>
            <a:endParaRPr lang="en-CA" dirty="0"/>
          </a:p>
        </p:txBody>
      </p:sp>
      <p:sp>
        <p:nvSpPr>
          <p:cNvPr id="4" name="Text Placeholder 3"/>
          <p:cNvSpPr>
            <a:spLocks noGrp="1"/>
          </p:cNvSpPr>
          <p:nvPr>
            <p:ph type="body" sz="quarter" idx="10" hasCustomPrompt="1"/>
          </p:nvPr>
        </p:nvSpPr>
        <p:spPr>
          <a:xfrm>
            <a:off x="4037012" y="5371653"/>
            <a:ext cx="7916865" cy="533400"/>
          </a:xfrm>
        </p:spPr>
        <p:txBody>
          <a:bodyPr lIns="0" rIns="0">
            <a:noAutofit/>
          </a:bodyPr>
          <a:lstStyle>
            <a:lvl1pPr marL="0" indent="0" algn="r" defTabSz="914400" rtl="0" eaLnBrk="1" latinLnBrk="0" hangingPunct="1">
              <a:lnSpc>
                <a:spcPct val="80000"/>
              </a:lnSpc>
              <a:spcBef>
                <a:spcPct val="0"/>
              </a:spcBef>
              <a:buNone/>
              <a:defRPr lang="en-CA" sz="4000" b="0" kern="1200" cap="small" baseline="0" dirty="0">
                <a:solidFill>
                  <a:schemeClr val="tx1"/>
                </a:solidFill>
                <a:latin typeface="Myriad Pro Cond" panose="020B0506030403020204" pitchFamily="34" charset="0"/>
                <a:ea typeface="+mj-ea"/>
                <a:cs typeface="+mj-cs"/>
              </a:defRPr>
            </a:lvl1pPr>
          </a:lstStyle>
          <a:p>
            <a:pPr lvl="0"/>
            <a:r>
              <a:rPr lang="en-US" dirty="0"/>
              <a:t>Click to add presenter’s name, date</a:t>
            </a:r>
            <a:endParaRPr lang="en-CA" dirty="0"/>
          </a:p>
        </p:txBody>
      </p:sp>
    </p:spTree>
    <p:extLst>
      <p:ext uri="{BB962C8B-B14F-4D97-AF65-F5344CB8AC3E}">
        <p14:creationId xmlns:p14="http://schemas.microsoft.com/office/powerpoint/2010/main" val="354755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OOTER-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9" name="Straight Connector 8"/>
          <p:cNvCxnSpPr/>
          <p:nvPr userDrawn="1"/>
        </p:nvCxnSpPr>
        <p:spPr>
          <a:xfrm>
            <a:off x="0" y="6035040"/>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6035040"/>
            <a:ext cx="12192001" cy="82296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8"/>
          </a:xfrm>
        </p:spPr>
        <p:txBody>
          <a:bodyPr/>
          <a:lstStyle>
            <a:lvl1pPr>
              <a:lnSpc>
                <a:spcPct val="120000"/>
              </a:lnSpc>
              <a:defRPr sz="240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0" name="Slide Number Placeholder 9"/>
          <p:cNvSpPr>
            <a:spLocks noGrp="1"/>
          </p:cNvSpPr>
          <p:nvPr>
            <p:ph type="sldNum" sz="quarter" idx="10"/>
          </p:nvPr>
        </p:nvSpPr>
        <p:spPr/>
        <p:txBody>
          <a:bodyPr/>
          <a:lstStyle/>
          <a:p>
            <a:fld id="{60BFB0ED-3275-48CC-9BA4-9511EB3928E5}" type="slidenum">
              <a:rPr lang="en-CA" smtClean="0"/>
              <a:pPr/>
              <a:t>‹#›</a:t>
            </a:fld>
            <a:endParaRPr lang="en-CA"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639" y="6199679"/>
            <a:ext cx="1124268" cy="505921"/>
          </a:xfrm>
          <a:prstGeom prst="rect">
            <a:avLst/>
          </a:prstGeom>
        </p:spPr>
      </p:pic>
      <p:cxnSp>
        <p:nvCxnSpPr>
          <p:cNvPr id="12" name="Straight Connector 11"/>
          <p:cNvCxnSpPr/>
          <p:nvPr userDrawn="1"/>
        </p:nvCxnSpPr>
        <p:spPr>
          <a:xfrm>
            <a:off x="-3176" y="60960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09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FOOTER_Title and Content - No Watermark">
    <p:spTree>
      <p:nvGrpSpPr>
        <p:cNvPr id="1" name=""/>
        <p:cNvGrpSpPr/>
        <p:nvPr/>
      </p:nvGrpSpPr>
      <p:grpSpPr>
        <a:xfrm>
          <a:off x="0" y="0"/>
          <a:ext cx="0" cy="0"/>
          <a:chOff x="0" y="0"/>
          <a:chExt cx="0" cy="0"/>
        </a:xfrm>
      </p:grpSpPr>
      <p:sp>
        <p:nvSpPr>
          <p:cNvPr id="6" name="Rectangle 5"/>
          <p:cNvSpPr/>
          <p:nvPr userDrawn="1"/>
        </p:nvSpPr>
        <p:spPr>
          <a:xfrm>
            <a:off x="0" y="6035040"/>
            <a:ext cx="12192001" cy="82296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Connector 4"/>
          <p:cNvCxnSpPr/>
          <p:nvPr userDrawn="1"/>
        </p:nvCxnSpPr>
        <p:spPr>
          <a:xfrm>
            <a:off x="0" y="6035040"/>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Slide Number Placeholder 3"/>
          <p:cNvSpPr>
            <a:spLocks noGrp="1"/>
          </p:cNvSpPr>
          <p:nvPr>
            <p:ph type="sldNum" sz="quarter" idx="10"/>
          </p:nvPr>
        </p:nvSpPr>
        <p:spPr/>
        <p:txBody>
          <a:bodyPr/>
          <a:lstStyle/>
          <a:p>
            <a:fld id="{60BFB0ED-3275-48CC-9BA4-9511EB3928E5}" type="slidenum">
              <a:rPr lang="en-CA" smtClean="0"/>
              <a:pPr/>
              <a:t>‹#›</a:t>
            </a:fld>
            <a:endParaRPr lang="en-CA"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6639" y="6199679"/>
            <a:ext cx="1124268" cy="505921"/>
          </a:xfrm>
          <a:prstGeom prst="rect">
            <a:avLst/>
          </a:prstGeom>
        </p:spPr>
      </p:pic>
      <p:cxnSp>
        <p:nvCxnSpPr>
          <p:cNvPr id="9" name="Straight Connector 8"/>
          <p:cNvCxnSpPr/>
          <p:nvPr userDrawn="1"/>
        </p:nvCxnSpPr>
        <p:spPr>
          <a:xfrm>
            <a:off x="-3176" y="60960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93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0B99-5002-D24D-B9D0-445D613D646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7DDC702-78CC-8D43-B715-6C7D4278F4ED}"/>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DF7A8-7D76-4E4A-9304-B2DF459B9BC2}"/>
              </a:ext>
            </a:extLst>
          </p:cNvPr>
          <p:cNvSpPr>
            <a:spLocks noGrp="1"/>
          </p:cNvSpPr>
          <p:nvPr>
            <p:ph type="dt" sz="half" idx="10"/>
          </p:nvPr>
        </p:nvSpPr>
        <p:spPr/>
        <p:txBody>
          <a:bodyPr/>
          <a:lstStyle/>
          <a:p>
            <a:fld id="{935CA85E-7008-F141-8FDD-B1664CEE12D7}" type="datetimeFigureOut">
              <a:rPr lang="en-US" smtClean="0"/>
              <a:t>5/18/20</a:t>
            </a:fld>
            <a:endParaRPr lang="en-US"/>
          </a:p>
        </p:txBody>
      </p:sp>
      <p:sp>
        <p:nvSpPr>
          <p:cNvPr id="5" name="Footer Placeholder 4">
            <a:extLst>
              <a:ext uri="{FF2B5EF4-FFF2-40B4-BE49-F238E27FC236}">
                <a16:creationId xmlns:a16="http://schemas.microsoft.com/office/drawing/2014/main" id="{6EE70389-ED75-5843-B7F0-5C24295D4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43B0D-9871-2444-9BF9-006B90F5DC37}"/>
              </a:ext>
            </a:extLst>
          </p:cNvPr>
          <p:cNvSpPr>
            <a:spLocks noGrp="1"/>
          </p:cNvSpPr>
          <p:nvPr>
            <p:ph type="sldNum" sz="quarter" idx="12"/>
          </p:nvPr>
        </p:nvSpPr>
        <p:spPr/>
        <p:txBody>
          <a:bodyPr/>
          <a:lstStyle/>
          <a:p>
            <a:fld id="{EA77E41C-8121-4749-BEE2-1FDCE3DD108A}" type="slidenum">
              <a:rPr lang="en-US" smtClean="0"/>
              <a:t>‹#›</a:t>
            </a:fld>
            <a:endParaRPr lang="en-US"/>
          </a:p>
        </p:txBody>
      </p:sp>
    </p:spTree>
    <p:extLst>
      <p:ext uri="{BB962C8B-B14F-4D97-AF65-F5344CB8AC3E}">
        <p14:creationId xmlns:p14="http://schemas.microsoft.com/office/powerpoint/2010/main" val="262244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075612" y="893"/>
            <a:ext cx="4113214" cy="6856214"/>
          </a:xfrm>
          <a:prstGeom prst="rect">
            <a:avLst/>
          </a:prstGeom>
        </p:spPr>
      </p:pic>
      <p:sp>
        <p:nvSpPr>
          <p:cNvPr id="2" name="Title 1"/>
          <p:cNvSpPr>
            <a:spLocks noGrp="1"/>
          </p:cNvSpPr>
          <p:nvPr>
            <p:ph type="title"/>
          </p:nvPr>
        </p:nvSpPr>
        <p:spPr>
          <a:xfrm>
            <a:off x="6551612" y="2743200"/>
            <a:ext cx="4800757" cy="3314701"/>
          </a:xfrm>
        </p:spPr>
        <p:txBody>
          <a:bodyPr anchor="t">
            <a:normAutofit/>
          </a:bodyPr>
          <a:lstStyle>
            <a:lvl1pPr algn="l">
              <a:lnSpc>
                <a:spcPct val="80000"/>
              </a:lnSpc>
              <a:defRPr lang="en-CA" sz="6000" b="1" kern="1200" cap="small" baseline="0" dirty="0">
                <a:solidFill>
                  <a:schemeClr val="tx1"/>
                </a:solidFill>
                <a:latin typeface="Myriad Pro Cond" panose="020B0506030403020204" pitchFamily="34" charset="0"/>
                <a:ea typeface="+mj-ea"/>
                <a:cs typeface="+mj-cs"/>
              </a:defRPr>
            </a:lvl1pPr>
          </a:lstStyle>
          <a:p>
            <a:r>
              <a:rPr lang="en-US"/>
              <a:t>Click to edit Master title style</a:t>
            </a:r>
            <a:endParaRPr lang="en-CA"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18812" y="152400"/>
            <a:ext cx="1258887" cy="566499"/>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893"/>
            <a:ext cx="6094412" cy="6856214"/>
          </a:xfrm>
          <a:prstGeom prst="rect">
            <a:avLst/>
          </a:prstGeom>
        </p:spPr>
      </p:pic>
    </p:spTree>
    <p:extLst>
      <p:ext uri="{BB962C8B-B14F-4D97-AF65-F5344CB8AC3E}">
        <p14:creationId xmlns:p14="http://schemas.microsoft.com/office/powerpoint/2010/main" val="112913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HEADER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7" name="Straight Connector 6"/>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lang="en-CA" dirty="0"/>
            </a:lvl1p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8"/>
          </a:xfrm>
        </p:spPr>
        <p:txBody>
          <a:bodyPr/>
          <a:lstStyle>
            <a:lvl1pPr>
              <a:lnSpc>
                <a:spcPct val="120000"/>
              </a:lnSpc>
              <a:defRPr sz="240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0" name="Straight Connector 9"/>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016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HEADER_Title and Content - No Watermark">
    <p:spTree>
      <p:nvGrpSpPr>
        <p:cNvPr id="1" name=""/>
        <p:cNvGrpSpPr/>
        <p:nvPr/>
      </p:nvGrpSpPr>
      <p:grpSpPr>
        <a:xfrm>
          <a:off x="0" y="0"/>
          <a:ext cx="0" cy="0"/>
          <a:chOff x="0" y="0"/>
          <a:chExt cx="0" cy="0"/>
        </a:xfrm>
      </p:grpSpPr>
      <p:cxnSp>
        <p:nvCxnSpPr>
          <p:cNvPr id="5" name="Straight Connector 4"/>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7" name="Straight Connector 6"/>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52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ER_Two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8" name="Straight Connector 7"/>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sz="half" idx="1"/>
          </p:nvPr>
        </p:nvSpPr>
        <p:spPr>
          <a:xfrm>
            <a:off x="457200" y="1600200"/>
            <a:ext cx="5383398" cy="4343400"/>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6273614" y="1600201"/>
            <a:ext cx="5383398" cy="4343400"/>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7" name="Title 1"/>
          <p:cNvSpPr>
            <a:spLocks noGrp="1"/>
          </p:cNvSpPr>
          <p:nvPr>
            <p:ph type="title"/>
          </p:nvPr>
        </p:nvSpPr>
        <p:spPr>
          <a:xfrm>
            <a:off x="457200" y="274638"/>
            <a:ext cx="9599612" cy="1143000"/>
          </a:xfrm>
        </p:spPr>
        <p:txBody>
          <a:bodyPr/>
          <a:lstStyle/>
          <a:p>
            <a:r>
              <a:rPr lang="en-US"/>
              <a:t>Click to edit Master title style</a:t>
            </a:r>
            <a:endParaRPr lang="en-CA"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0" name="Straight Connector 9"/>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4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_Image Lef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sp>
        <p:nvSpPr>
          <p:cNvPr id="12" name="Rectangle 11"/>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dirty="0"/>
          </a:p>
        </p:txBody>
      </p:sp>
      <p:cxnSp>
        <p:nvCxnSpPr>
          <p:cNvPr id="11" name="Straight Connector 10"/>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3" name="Straight Connector 12"/>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5"/>
          <p:cNvSpPr>
            <a:spLocks noGrp="1"/>
          </p:cNvSpPr>
          <p:nvPr>
            <p:ph sz="half" idx="1"/>
          </p:nvPr>
        </p:nvSpPr>
        <p:spPr>
          <a:xfrm>
            <a:off x="457200" y="1676400"/>
            <a:ext cx="5637214" cy="4267200"/>
          </a:xfrm>
        </p:spPr>
        <p:txBody>
          <a:bodyPr/>
          <a:lstStyle/>
          <a:p>
            <a:pPr lvl="0"/>
            <a:r>
              <a:rPr lang="en-US"/>
              <a:t>Click to edit Master text styles</a:t>
            </a:r>
          </a:p>
        </p:txBody>
      </p:sp>
      <p:sp>
        <p:nvSpPr>
          <p:cNvPr id="15" name="Content Placeholder 6"/>
          <p:cNvSpPr>
            <a:spLocks noGrp="1"/>
          </p:cNvSpPr>
          <p:nvPr>
            <p:ph sz="half" idx="2"/>
          </p:nvPr>
        </p:nvSpPr>
        <p:spPr>
          <a:xfrm>
            <a:off x="6273614" y="1676400"/>
            <a:ext cx="5383398" cy="4267200"/>
          </a:xfrm>
        </p:spPr>
        <p:txBody>
          <a:bodyPr/>
          <a:lstStyle/>
          <a:p>
            <a:pPr lvl="0"/>
            <a:r>
              <a:rPr lang="en-US"/>
              <a:t>Click to edit Master text styles</a:t>
            </a:r>
          </a:p>
        </p:txBody>
      </p:sp>
      <p:sp>
        <p:nvSpPr>
          <p:cNvPr id="17" name="Text Placeholder 5"/>
          <p:cNvSpPr>
            <a:spLocks noGrp="1"/>
          </p:cNvSpPr>
          <p:nvPr>
            <p:ph type="body" sz="quarter" idx="13"/>
          </p:nvPr>
        </p:nvSpPr>
        <p:spPr>
          <a:xfrm>
            <a:off x="457201" y="5373624"/>
            <a:ext cx="5637214" cy="569976"/>
          </a:xfrm>
          <a:solidFill>
            <a:schemeClr val="accent2">
              <a:lumMod val="60000"/>
              <a:lumOff val="40000"/>
            </a:schemeClr>
          </a:solidFill>
        </p:spPr>
        <p:txBody>
          <a:bodyPr anchor="ctr">
            <a:normAutofit/>
          </a:bodyPr>
          <a:lstStyle>
            <a:lvl1pPr marL="0" indent="0">
              <a:buNone/>
              <a:defRPr sz="2000" b="1"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4299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EADER_Image Righ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sp>
        <p:nvSpPr>
          <p:cNvPr id="11" name="Rectangle 10"/>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Content Placeholder 3"/>
          <p:cNvSpPr>
            <a:spLocks noGrp="1"/>
          </p:cNvSpPr>
          <p:nvPr>
            <p:ph sz="half" idx="2"/>
          </p:nvPr>
        </p:nvSpPr>
        <p:spPr>
          <a:xfrm>
            <a:off x="455612" y="1699902"/>
            <a:ext cx="5257800" cy="4280273"/>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8" name="Content Placeholder 2"/>
          <p:cNvSpPr>
            <a:spLocks noGrp="1"/>
          </p:cNvSpPr>
          <p:nvPr>
            <p:ph sz="half" idx="1"/>
          </p:nvPr>
        </p:nvSpPr>
        <p:spPr>
          <a:xfrm>
            <a:off x="6094413" y="1691384"/>
            <a:ext cx="5867399" cy="425221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7" name="Text Placeholder 5"/>
          <p:cNvSpPr>
            <a:spLocks noGrp="1"/>
          </p:cNvSpPr>
          <p:nvPr>
            <p:ph type="body" sz="quarter" idx="13"/>
          </p:nvPr>
        </p:nvSpPr>
        <p:spPr>
          <a:xfrm>
            <a:off x="6094413" y="5432884"/>
            <a:ext cx="5867399" cy="547291"/>
          </a:xfrm>
          <a:solidFill>
            <a:schemeClr val="accent2">
              <a:lumMod val="60000"/>
              <a:lumOff val="40000"/>
            </a:schemeClr>
          </a:solidFill>
        </p:spPr>
        <p:txBody>
          <a:bodyPr anchor="ctr">
            <a:normAutofit/>
          </a:bodyPr>
          <a:lstStyle>
            <a:lvl1pPr marL="0" indent="0">
              <a:buNone/>
              <a:defRPr sz="2000" b="1" cap="none" baseline="0">
                <a:solidFill>
                  <a:schemeClr val="bg1"/>
                </a:solidFill>
              </a:defRPr>
            </a:lvl1pPr>
          </a:lstStyle>
          <a:p>
            <a:pPr lvl="0"/>
            <a:r>
              <a:rPr lang="en-US"/>
              <a:t>Click to edit Master text styles</a:t>
            </a:r>
          </a:p>
        </p:txBody>
      </p:sp>
      <p:sp>
        <p:nvSpPr>
          <p:cNvPr id="3" name="Title 2"/>
          <p:cNvSpPr>
            <a:spLocks noGrp="1"/>
          </p:cNvSpPr>
          <p:nvPr>
            <p:ph type="title"/>
          </p:nvPr>
        </p:nvSpPr>
        <p:spPr>
          <a:xfrm>
            <a:off x="457200" y="274638"/>
            <a:ext cx="9599612" cy="1143000"/>
          </a:xfrm>
        </p:spPr>
        <p:txBody>
          <a:bodyPr/>
          <a:lstStyle/>
          <a:p>
            <a:r>
              <a:rPr lang="en-US"/>
              <a:t>Click to edit Master title style</a:t>
            </a:r>
            <a:endParaRPr lang="en-CA"/>
          </a:p>
        </p:txBody>
      </p:sp>
      <p:cxnSp>
        <p:nvCxnSpPr>
          <p:cNvPr id="8" name="Straight Connector 7"/>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2" name="Straight Connector 11"/>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0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_Comparison">
    <p:spTree>
      <p:nvGrpSpPr>
        <p:cNvPr id="1" name=""/>
        <p:cNvGrpSpPr/>
        <p:nvPr/>
      </p:nvGrpSpPr>
      <p:grpSpPr>
        <a:xfrm>
          <a:off x="0" y="0"/>
          <a:ext cx="0" cy="0"/>
          <a:chOff x="0" y="0"/>
          <a:chExt cx="0" cy="0"/>
        </a:xfrm>
      </p:grpSpPr>
      <p:cxnSp>
        <p:nvCxnSpPr>
          <p:cNvPr id="11" name="Straight Connector 10"/>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5612" y="1600200"/>
            <a:ext cx="5486400" cy="574674"/>
          </a:xfrm>
        </p:spPr>
        <p:txBody>
          <a:bodyPr anchor="b">
            <a:normAutofit/>
          </a:bodyPr>
          <a:lstStyle>
            <a:lvl1pPr marL="0" indent="0">
              <a:lnSpc>
                <a:spcPts val="2200"/>
              </a:lnSpc>
              <a:spcAft>
                <a:spcPts val="0"/>
              </a:spcAft>
              <a:buNone/>
              <a:defRPr sz="2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5612" y="2174877"/>
            <a:ext cx="5486400" cy="3768723"/>
          </a:xfrm>
        </p:spPr>
        <p:txBody>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Text Placeholder 2"/>
          <p:cNvSpPr>
            <a:spLocks noGrp="1"/>
          </p:cNvSpPr>
          <p:nvPr>
            <p:ph type="body" idx="10"/>
          </p:nvPr>
        </p:nvSpPr>
        <p:spPr>
          <a:xfrm>
            <a:off x="6170612" y="1600200"/>
            <a:ext cx="5486400" cy="563562"/>
          </a:xfrm>
        </p:spPr>
        <p:txBody>
          <a:bodyPr anchor="b">
            <a:normAutofit/>
          </a:bodyPr>
          <a:lstStyle>
            <a:lvl1pPr marL="0" indent="0">
              <a:lnSpc>
                <a:spcPts val="2200"/>
              </a:lnSpc>
              <a:spcAft>
                <a:spcPts val="0"/>
              </a:spcAft>
              <a:buNone/>
              <a:defRPr sz="2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11"/>
          </p:nvPr>
        </p:nvSpPr>
        <p:spPr>
          <a:xfrm>
            <a:off x="6170612" y="2163764"/>
            <a:ext cx="5486400" cy="3779836"/>
          </a:xfrm>
        </p:spPr>
        <p:txBody>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3" name="Straight Connector 12"/>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63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_Full page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1515128"/>
            <a:ext cx="12188825" cy="5342871"/>
          </a:xfrm>
        </p:spPr>
        <p:txBody>
          <a:bodyPr/>
          <a:lstStyle/>
          <a:p>
            <a:r>
              <a:rPr lang="en-US"/>
              <a:t>Drag picture to placeholder or click icon to add</a:t>
            </a:r>
            <a:endParaRPr lang="en-CA" dirty="0"/>
          </a:p>
        </p:txBody>
      </p:sp>
      <p:sp>
        <p:nvSpPr>
          <p:cNvPr id="4" name="Rectangle 3"/>
          <p:cNvSpPr/>
          <p:nvPr userDrawn="1"/>
        </p:nvSpPr>
        <p:spPr>
          <a:xfrm>
            <a:off x="0" y="892"/>
            <a:ext cx="12192001" cy="15078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dirty="0"/>
          </a:p>
        </p:txBody>
      </p:sp>
      <p:cxnSp>
        <p:nvCxnSpPr>
          <p:cNvPr id="3" name="Straight Connector 2"/>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8" name="Straight Connector 7"/>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635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1201400" cy="1143000"/>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p:cNvSpPr>
            <a:spLocks noGrp="1"/>
          </p:cNvSpPr>
          <p:nvPr>
            <p:ph type="body" idx="1"/>
          </p:nvPr>
        </p:nvSpPr>
        <p:spPr>
          <a:xfrm>
            <a:off x="457200" y="1600202"/>
            <a:ext cx="112014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Slide Number Placeholder 4"/>
          <p:cNvSpPr>
            <a:spLocks noGrp="1"/>
          </p:cNvSpPr>
          <p:nvPr>
            <p:ph type="sldNum" sz="quarter" idx="4"/>
          </p:nvPr>
        </p:nvSpPr>
        <p:spPr>
          <a:xfrm>
            <a:off x="8813800" y="6324600"/>
            <a:ext cx="2843212" cy="365125"/>
          </a:xfrm>
          <a:prstGeom prst="rect">
            <a:avLst/>
          </a:prstGeom>
        </p:spPr>
        <p:txBody>
          <a:bodyPr vert="horz" lIns="91440" tIns="45720" rIns="91440" bIns="45720" rtlCol="0" anchor="ctr"/>
          <a:lstStyle>
            <a:lvl1pPr algn="r">
              <a:defRPr sz="2200" b="1">
                <a:solidFill>
                  <a:schemeClr val="tx1">
                    <a:tint val="75000"/>
                  </a:schemeClr>
                </a:solidFill>
              </a:defRPr>
            </a:lvl1pPr>
          </a:lstStyle>
          <a:p>
            <a:fld id="{60BFB0ED-3275-48CC-9BA4-9511EB3928E5}" type="slidenum">
              <a:rPr lang="en-CA" smtClean="0"/>
              <a:pPr/>
              <a:t>‹#›</a:t>
            </a:fld>
            <a:endParaRPr lang="en-CA" dirty="0"/>
          </a:p>
        </p:txBody>
      </p:sp>
    </p:spTree>
    <p:extLst>
      <p:ext uri="{BB962C8B-B14F-4D97-AF65-F5344CB8AC3E}">
        <p14:creationId xmlns:p14="http://schemas.microsoft.com/office/powerpoint/2010/main" val="109536185"/>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defTabSz="914400" rtl="0" eaLnBrk="1" latinLnBrk="0" hangingPunct="1">
        <a:lnSpc>
          <a:spcPct val="80000"/>
        </a:lnSpc>
        <a:spcBef>
          <a:spcPct val="0"/>
        </a:spcBef>
        <a:buNone/>
        <a:defRPr sz="5000" b="1" kern="1200" cap="none" baseline="0">
          <a:solidFill>
            <a:schemeClr val="tx1"/>
          </a:solidFill>
          <a:latin typeface="+mj-lt"/>
          <a:ea typeface="+mj-ea"/>
          <a:cs typeface="+mj-cs"/>
        </a:defRPr>
      </a:lvl1pPr>
    </p:titleStyle>
    <p:bodyStyle>
      <a:lvl1pPr marL="342900" indent="-342900" algn="l" defTabSz="914400" rtl="0" eaLnBrk="1" latinLnBrk="0" hangingPunct="1">
        <a:lnSpc>
          <a:spcPct val="120000"/>
        </a:lnSpc>
        <a:spcBef>
          <a:spcPct val="20000"/>
        </a:spcBef>
        <a:spcAft>
          <a:spcPts val="600"/>
        </a:spcAft>
        <a:buClr>
          <a:srgbClr val="1242A0"/>
        </a:buClr>
        <a:buSzPct val="125000"/>
        <a:buFont typeface="Arial" panose="020B0604020202020204" pitchFamily="34" charset="0"/>
        <a:buChar char="•"/>
        <a:defRPr sz="2400" kern="1200" baseline="0">
          <a:solidFill>
            <a:schemeClr val="tx1"/>
          </a:solidFill>
          <a:latin typeface="+mn-lt"/>
          <a:ea typeface="+mn-ea"/>
          <a:cs typeface="+mn-cs"/>
        </a:defRPr>
      </a:lvl1pPr>
      <a:lvl2pPr marL="742950" indent="-285750" algn="l" defTabSz="914400" rtl="0" eaLnBrk="1" latinLnBrk="0" hangingPunct="1">
        <a:lnSpc>
          <a:spcPct val="120000"/>
        </a:lnSpc>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120000"/>
        </a:lnSpc>
        <a:spcBef>
          <a:spcPct val="200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26.sv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25.png"/><Relationship Id="rId2" Type="http://schemas.openxmlformats.org/officeDocument/2006/relationships/notesSlide" Target="../notesSlides/notesSlide11.xml"/><Relationship Id="rId16"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26.svg"/><Relationship Id="rId10" Type="http://schemas.openxmlformats.org/officeDocument/2006/relationships/image" Target="../media/image61.png"/><Relationship Id="rId4" Type="http://schemas.openxmlformats.org/officeDocument/2006/relationships/image" Target="../media/image25.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3" Type="http://schemas.openxmlformats.org/officeDocument/2006/relationships/hyperlink" Target="http://www.cengn.ca/" TargetMode="External"/><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github.com/CENGN/netbox-kubernetes" TargetMode="External"/><Relationship Id="rId4" Type="http://schemas.openxmlformats.org/officeDocument/2006/relationships/hyperlink" Target="https://twitter.com/CENGNCanada"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tbox-community/netbox-doc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5957" y="4484393"/>
            <a:ext cx="10547921" cy="762000"/>
          </a:xfrm>
        </p:spPr>
        <p:txBody>
          <a:bodyPr>
            <a:normAutofit fontScale="90000"/>
          </a:bodyPr>
          <a:lstStyle/>
          <a:p>
            <a:r>
              <a:rPr lang="en-US" dirty="0" err="1">
                <a:latin typeface="+mj-lt"/>
              </a:rPr>
              <a:t>NetBox</a:t>
            </a:r>
            <a:r>
              <a:rPr lang="en-US" dirty="0">
                <a:latin typeface="+mj-lt"/>
              </a:rPr>
              <a:t> in a Cloud-Native Environment</a:t>
            </a:r>
          </a:p>
        </p:txBody>
      </p:sp>
      <p:sp>
        <p:nvSpPr>
          <p:cNvPr id="3" name="Text Placeholder 2"/>
          <p:cNvSpPr>
            <a:spLocks noGrp="1"/>
          </p:cNvSpPr>
          <p:nvPr>
            <p:ph type="body" sz="quarter" idx="10"/>
          </p:nvPr>
        </p:nvSpPr>
        <p:spPr>
          <a:xfrm>
            <a:off x="1151468" y="5371653"/>
            <a:ext cx="10802410" cy="533400"/>
          </a:xfrm>
        </p:spPr>
        <p:txBody>
          <a:bodyPr/>
          <a:lstStyle/>
          <a:p>
            <a:r>
              <a:rPr lang="en-US" dirty="0">
                <a:latin typeface="+mj-lt"/>
              </a:rPr>
              <a:t>Moh Ahmed</a:t>
            </a:r>
          </a:p>
          <a:p>
            <a:r>
              <a:rPr lang="en-US" dirty="0">
                <a:latin typeface="+mj-lt"/>
              </a:rPr>
              <a:t>May 19</a:t>
            </a:r>
            <a:r>
              <a:rPr lang="en-US" baseline="30000" dirty="0">
                <a:latin typeface="+mj-lt"/>
              </a:rPr>
              <a:t>th</a:t>
            </a:r>
            <a:r>
              <a:rPr lang="en-US" dirty="0">
                <a:latin typeface="+mj-lt"/>
              </a:rPr>
              <a:t>, 2020</a:t>
            </a:r>
          </a:p>
        </p:txBody>
      </p:sp>
    </p:spTree>
    <p:extLst>
      <p:ext uri="{BB962C8B-B14F-4D97-AF65-F5344CB8AC3E}">
        <p14:creationId xmlns:p14="http://schemas.microsoft.com/office/powerpoint/2010/main" val="17986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697C-1C58-3448-B727-17098A5CBB57}"/>
              </a:ext>
            </a:extLst>
          </p:cNvPr>
          <p:cNvSpPr>
            <a:spLocks noGrp="1"/>
          </p:cNvSpPr>
          <p:nvPr>
            <p:ph type="title"/>
          </p:nvPr>
        </p:nvSpPr>
        <p:spPr/>
        <p:txBody>
          <a:bodyPr/>
          <a:lstStyle/>
          <a:p>
            <a:r>
              <a:rPr lang="en-US" dirty="0"/>
              <a:t>Dashboard Examples</a:t>
            </a:r>
          </a:p>
        </p:txBody>
      </p:sp>
      <p:pic>
        <p:nvPicPr>
          <p:cNvPr id="4" name="Picture 3">
            <a:extLst>
              <a:ext uri="{FF2B5EF4-FFF2-40B4-BE49-F238E27FC236}">
                <a16:creationId xmlns:a16="http://schemas.microsoft.com/office/drawing/2014/main" id="{2F06FC55-D0FD-0445-BEAB-5195F74B494C}"/>
              </a:ext>
            </a:extLst>
          </p:cNvPr>
          <p:cNvPicPr>
            <a:picLocks noChangeAspect="1"/>
          </p:cNvPicPr>
          <p:nvPr/>
        </p:nvPicPr>
        <p:blipFill>
          <a:blip r:embed="rId3"/>
          <a:stretch>
            <a:fillRect/>
          </a:stretch>
        </p:blipFill>
        <p:spPr>
          <a:xfrm>
            <a:off x="123602" y="1575534"/>
            <a:ext cx="4820772" cy="1853466"/>
          </a:xfrm>
          <a:prstGeom prst="rect">
            <a:avLst/>
          </a:prstGeom>
        </p:spPr>
      </p:pic>
      <p:pic>
        <p:nvPicPr>
          <p:cNvPr id="5" name="Picture 4">
            <a:extLst>
              <a:ext uri="{FF2B5EF4-FFF2-40B4-BE49-F238E27FC236}">
                <a16:creationId xmlns:a16="http://schemas.microsoft.com/office/drawing/2014/main" id="{226B4347-CF02-8C40-8BCA-102A484E4C0D}"/>
              </a:ext>
            </a:extLst>
          </p:cNvPr>
          <p:cNvPicPr>
            <a:picLocks noChangeAspect="1"/>
          </p:cNvPicPr>
          <p:nvPr/>
        </p:nvPicPr>
        <p:blipFill>
          <a:blip r:embed="rId4"/>
          <a:stretch>
            <a:fillRect/>
          </a:stretch>
        </p:blipFill>
        <p:spPr>
          <a:xfrm>
            <a:off x="121677" y="3586896"/>
            <a:ext cx="4985987" cy="1451719"/>
          </a:xfrm>
          <a:prstGeom prst="rect">
            <a:avLst/>
          </a:prstGeom>
        </p:spPr>
      </p:pic>
      <p:pic>
        <p:nvPicPr>
          <p:cNvPr id="6" name="Picture 5">
            <a:extLst>
              <a:ext uri="{FF2B5EF4-FFF2-40B4-BE49-F238E27FC236}">
                <a16:creationId xmlns:a16="http://schemas.microsoft.com/office/drawing/2014/main" id="{226C6892-A720-F54D-832D-EB5AC3D6EF8E}"/>
              </a:ext>
            </a:extLst>
          </p:cNvPr>
          <p:cNvPicPr>
            <a:picLocks noChangeAspect="1"/>
          </p:cNvPicPr>
          <p:nvPr/>
        </p:nvPicPr>
        <p:blipFill>
          <a:blip r:embed="rId5"/>
          <a:stretch>
            <a:fillRect/>
          </a:stretch>
        </p:blipFill>
        <p:spPr>
          <a:xfrm>
            <a:off x="121677" y="5196511"/>
            <a:ext cx="4985987" cy="1444919"/>
          </a:xfrm>
          <a:prstGeom prst="rect">
            <a:avLst/>
          </a:prstGeom>
        </p:spPr>
      </p:pic>
      <p:pic>
        <p:nvPicPr>
          <p:cNvPr id="7" name="Picture 6">
            <a:extLst>
              <a:ext uri="{FF2B5EF4-FFF2-40B4-BE49-F238E27FC236}">
                <a16:creationId xmlns:a16="http://schemas.microsoft.com/office/drawing/2014/main" id="{8E3681C1-4CC3-774F-8F0D-89345D6D2F13}"/>
              </a:ext>
            </a:extLst>
          </p:cNvPr>
          <p:cNvPicPr>
            <a:picLocks noChangeAspect="1"/>
          </p:cNvPicPr>
          <p:nvPr/>
        </p:nvPicPr>
        <p:blipFill>
          <a:blip r:embed="rId6"/>
          <a:stretch>
            <a:fillRect/>
          </a:stretch>
        </p:blipFill>
        <p:spPr>
          <a:xfrm>
            <a:off x="5172747" y="1575534"/>
            <a:ext cx="6948189" cy="5077776"/>
          </a:xfrm>
          <a:prstGeom prst="rect">
            <a:avLst/>
          </a:prstGeom>
        </p:spPr>
      </p:pic>
    </p:spTree>
    <p:extLst>
      <p:ext uri="{BB962C8B-B14F-4D97-AF65-F5344CB8AC3E}">
        <p14:creationId xmlns:p14="http://schemas.microsoft.com/office/powerpoint/2010/main" val="4184259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34E-CC63-6E4F-826A-4DB9BF209F74}"/>
              </a:ext>
            </a:extLst>
          </p:cNvPr>
          <p:cNvSpPr>
            <a:spLocks noGrp="1"/>
          </p:cNvSpPr>
          <p:nvPr>
            <p:ph type="title"/>
          </p:nvPr>
        </p:nvSpPr>
        <p:spPr/>
        <p:txBody>
          <a:bodyPr>
            <a:normAutofit/>
          </a:bodyPr>
          <a:lstStyle/>
          <a:p>
            <a:r>
              <a:rPr lang="en-US" dirty="0" err="1"/>
              <a:t>NetBox</a:t>
            </a:r>
            <a:r>
              <a:rPr lang="en-US" dirty="0"/>
              <a:t> Automation</a:t>
            </a:r>
          </a:p>
        </p:txBody>
      </p:sp>
      <p:grpSp>
        <p:nvGrpSpPr>
          <p:cNvPr id="46" name="Group 45">
            <a:extLst>
              <a:ext uri="{FF2B5EF4-FFF2-40B4-BE49-F238E27FC236}">
                <a16:creationId xmlns:a16="http://schemas.microsoft.com/office/drawing/2014/main" id="{18B3D2DE-1D68-8543-86D3-8853911BE0C5}"/>
              </a:ext>
            </a:extLst>
          </p:cNvPr>
          <p:cNvGrpSpPr/>
          <p:nvPr/>
        </p:nvGrpSpPr>
        <p:grpSpPr>
          <a:xfrm>
            <a:off x="3058236" y="2731029"/>
            <a:ext cx="1927127" cy="1285269"/>
            <a:chOff x="5954615" y="2276100"/>
            <a:chExt cx="1927127" cy="1285269"/>
          </a:xfrm>
        </p:grpSpPr>
        <p:pic>
          <p:nvPicPr>
            <p:cNvPr id="14" name="Picture 30" descr="Image result for redfish  icon">
              <a:extLst>
                <a:ext uri="{FF2B5EF4-FFF2-40B4-BE49-F238E27FC236}">
                  <a16:creationId xmlns:a16="http://schemas.microsoft.com/office/drawing/2014/main" id="{54BF3708-A9F1-634A-AF15-A79C169F40B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954615" y="2276100"/>
              <a:ext cx="1927127" cy="944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1E268D5-95B5-4A4B-B825-CE9F9F04BB83}"/>
                </a:ext>
              </a:extLst>
            </p:cNvPr>
            <p:cNvSpPr txBox="1"/>
            <p:nvPr/>
          </p:nvSpPr>
          <p:spPr>
            <a:xfrm>
              <a:off x="6101118" y="3211573"/>
              <a:ext cx="1643007" cy="349796"/>
            </a:xfrm>
            <a:prstGeom prst="rect">
              <a:avLst/>
            </a:prstGeom>
            <a:noFill/>
          </p:spPr>
          <p:txBody>
            <a:bodyPr wrap="none" rtlCol="0">
              <a:spAutoFit/>
            </a:bodyPr>
            <a:lstStyle/>
            <a:p>
              <a:r>
                <a:rPr lang="en-US" b="1" dirty="0"/>
                <a:t>REDFISH API</a:t>
              </a:r>
            </a:p>
          </p:txBody>
        </p:sp>
      </p:grpSp>
      <p:grpSp>
        <p:nvGrpSpPr>
          <p:cNvPr id="25" name="Group 24">
            <a:extLst>
              <a:ext uri="{FF2B5EF4-FFF2-40B4-BE49-F238E27FC236}">
                <a16:creationId xmlns:a16="http://schemas.microsoft.com/office/drawing/2014/main" id="{68CC108B-4CEF-8648-A196-C922D57CD6DE}"/>
              </a:ext>
            </a:extLst>
          </p:cNvPr>
          <p:cNvGrpSpPr/>
          <p:nvPr/>
        </p:nvGrpSpPr>
        <p:grpSpPr>
          <a:xfrm>
            <a:off x="3321491" y="4203219"/>
            <a:ext cx="1428643" cy="1152921"/>
            <a:chOff x="5815584" y="3119107"/>
            <a:chExt cx="1424301" cy="1217311"/>
          </a:xfrm>
        </p:grpSpPr>
        <p:pic>
          <p:nvPicPr>
            <p:cNvPr id="26" name="Picture 22" descr="Image result for ssh terminal  icon png">
              <a:extLst>
                <a:ext uri="{FF2B5EF4-FFF2-40B4-BE49-F238E27FC236}">
                  <a16:creationId xmlns:a16="http://schemas.microsoft.com/office/drawing/2014/main" id="{4B9DF536-1A2B-0D4D-BAF8-05EDAC455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1705" y="3119107"/>
              <a:ext cx="777785" cy="7777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2C810D0-938A-E640-88A1-6D5FD57CFA92}"/>
                </a:ext>
              </a:extLst>
            </p:cNvPr>
            <p:cNvSpPr txBox="1"/>
            <p:nvPr/>
          </p:nvSpPr>
          <p:spPr>
            <a:xfrm>
              <a:off x="5815584" y="3967086"/>
              <a:ext cx="1424301" cy="369332"/>
            </a:xfrm>
            <a:prstGeom prst="rect">
              <a:avLst/>
            </a:prstGeom>
            <a:noFill/>
          </p:spPr>
          <p:txBody>
            <a:bodyPr wrap="none" rtlCol="0">
              <a:spAutoFit/>
            </a:bodyPr>
            <a:lstStyle/>
            <a:p>
              <a:r>
                <a:rPr lang="en-US" b="1" dirty="0"/>
                <a:t>PARAMIKO</a:t>
              </a:r>
            </a:p>
          </p:txBody>
        </p:sp>
      </p:grpSp>
      <p:grpSp>
        <p:nvGrpSpPr>
          <p:cNvPr id="56" name="Group 55">
            <a:extLst>
              <a:ext uri="{FF2B5EF4-FFF2-40B4-BE49-F238E27FC236}">
                <a16:creationId xmlns:a16="http://schemas.microsoft.com/office/drawing/2014/main" id="{F340A350-EA77-2446-B437-131CA53DCC9B}"/>
              </a:ext>
            </a:extLst>
          </p:cNvPr>
          <p:cNvGrpSpPr/>
          <p:nvPr/>
        </p:nvGrpSpPr>
        <p:grpSpPr>
          <a:xfrm>
            <a:off x="282904" y="2956761"/>
            <a:ext cx="1927022" cy="776094"/>
            <a:chOff x="2788657" y="2425890"/>
            <a:chExt cx="1927022" cy="776094"/>
          </a:xfrm>
        </p:grpSpPr>
        <p:pic>
          <p:nvPicPr>
            <p:cNvPr id="5" name="Picture 12" descr="Image result for servers icon">
              <a:extLst>
                <a:ext uri="{FF2B5EF4-FFF2-40B4-BE49-F238E27FC236}">
                  <a16:creationId xmlns:a16="http://schemas.microsoft.com/office/drawing/2014/main" id="{5409BC13-3EA1-2147-A666-20BCD4C6F59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V="1">
              <a:off x="4067597" y="2425890"/>
              <a:ext cx="648082" cy="6119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4C5349-DFD0-7945-99BB-060F5071A391}"/>
                </a:ext>
              </a:extLst>
            </p:cNvPr>
            <p:cNvSpPr txBox="1"/>
            <p:nvPr/>
          </p:nvSpPr>
          <p:spPr>
            <a:xfrm>
              <a:off x="2827319" y="2457766"/>
              <a:ext cx="1287278" cy="349796"/>
            </a:xfrm>
            <a:prstGeom prst="rect">
              <a:avLst/>
            </a:prstGeom>
            <a:noFill/>
          </p:spPr>
          <p:txBody>
            <a:bodyPr wrap="none" rtlCol="0">
              <a:spAutoFit/>
            </a:bodyPr>
            <a:lstStyle/>
            <a:p>
              <a:r>
                <a:rPr lang="en-US" b="1" dirty="0"/>
                <a:t>SERVERS</a:t>
              </a:r>
            </a:p>
          </p:txBody>
        </p:sp>
        <p:grpSp>
          <p:nvGrpSpPr>
            <p:cNvPr id="28" name="Group 27">
              <a:extLst>
                <a:ext uri="{FF2B5EF4-FFF2-40B4-BE49-F238E27FC236}">
                  <a16:creationId xmlns:a16="http://schemas.microsoft.com/office/drawing/2014/main" id="{396AA2E2-CA4E-E742-B1CB-242575F612B0}"/>
                </a:ext>
              </a:extLst>
            </p:cNvPr>
            <p:cNvGrpSpPr/>
            <p:nvPr/>
          </p:nvGrpSpPr>
          <p:grpSpPr>
            <a:xfrm>
              <a:off x="2788657" y="2654877"/>
              <a:ext cx="1209695" cy="547107"/>
              <a:chOff x="237356" y="2824366"/>
              <a:chExt cx="11326575" cy="4762500"/>
            </a:xfrm>
          </p:grpSpPr>
          <p:pic>
            <p:nvPicPr>
              <p:cNvPr id="29" name="Picture 2" descr="Image result for cisco server logo">
                <a:extLst>
                  <a:ext uri="{FF2B5EF4-FFF2-40B4-BE49-F238E27FC236}">
                    <a16:creationId xmlns:a16="http://schemas.microsoft.com/office/drawing/2014/main" id="{A47CB155-178A-4C48-A117-B0D0D00CB6D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7356" y="2824366"/>
                <a:ext cx="4762500" cy="47625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4" descr="Image result for supermicro server logo">
                <a:extLst>
                  <a:ext uri="{FF2B5EF4-FFF2-40B4-BE49-F238E27FC236}">
                    <a16:creationId xmlns:a16="http://schemas.microsoft.com/office/drawing/2014/main" id="{68FBF012-D763-4E47-943A-372F9A5292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1166" y="3816284"/>
                <a:ext cx="3441691" cy="26484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12" descr="Image result for intel logo">
                <a:extLst>
                  <a:ext uri="{FF2B5EF4-FFF2-40B4-BE49-F238E27FC236}">
                    <a16:creationId xmlns:a16="http://schemas.microsoft.com/office/drawing/2014/main" id="{5E9D9FBA-FF25-5C4E-BEF6-BB54918F23B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98570" y="3816284"/>
                <a:ext cx="3765361" cy="2497522"/>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63" name="Group 62">
            <a:extLst>
              <a:ext uri="{FF2B5EF4-FFF2-40B4-BE49-F238E27FC236}">
                <a16:creationId xmlns:a16="http://schemas.microsoft.com/office/drawing/2014/main" id="{4C958542-4A34-344F-AA6B-BF1C54E83579}"/>
              </a:ext>
            </a:extLst>
          </p:cNvPr>
          <p:cNvGrpSpPr/>
          <p:nvPr/>
        </p:nvGrpSpPr>
        <p:grpSpPr>
          <a:xfrm>
            <a:off x="194447" y="4009574"/>
            <a:ext cx="2241151" cy="1393550"/>
            <a:chOff x="2766230" y="3715122"/>
            <a:chExt cx="2241151" cy="1393550"/>
          </a:xfrm>
        </p:grpSpPr>
        <p:grpSp>
          <p:nvGrpSpPr>
            <p:cNvPr id="7" name="Group 6">
              <a:extLst>
                <a:ext uri="{FF2B5EF4-FFF2-40B4-BE49-F238E27FC236}">
                  <a16:creationId xmlns:a16="http://schemas.microsoft.com/office/drawing/2014/main" id="{EECDA011-DF5D-0B4B-A818-12C1069D5101}"/>
                </a:ext>
              </a:extLst>
            </p:cNvPr>
            <p:cNvGrpSpPr/>
            <p:nvPr/>
          </p:nvGrpSpPr>
          <p:grpSpPr>
            <a:xfrm>
              <a:off x="2827319" y="3715122"/>
              <a:ext cx="2019887" cy="1113731"/>
              <a:chOff x="2444878" y="3093978"/>
              <a:chExt cx="2013748" cy="1175933"/>
            </a:xfrm>
          </p:grpSpPr>
          <p:pic>
            <p:nvPicPr>
              <p:cNvPr id="8" name="Picture 14" descr="Image result for network device icon">
                <a:extLst>
                  <a:ext uri="{FF2B5EF4-FFF2-40B4-BE49-F238E27FC236}">
                    <a16:creationId xmlns:a16="http://schemas.microsoft.com/office/drawing/2014/main" id="{4D2DC75A-9205-0641-B23A-1F933846965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26366" y="3337651"/>
                <a:ext cx="932260" cy="9322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D7076E-2351-3940-9345-0A89F3EB9130}"/>
                  </a:ext>
                </a:extLst>
              </p:cNvPr>
              <p:cNvSpPr txBox="1"/>
              <p:nvPr/>
            </p:nvSpPr>
            <p:spPr>
              <a:xfrm>
                <a:off x="2444878" y="3093978"/>
                <a:ext cx="1838965" cy="646331"/>
              </a:xfrm>
              <a:prstGeom prst="rect">
                <a:avLst/>
              </a:prstGeom>
              <a:noFill/>
            </p:spPr>
            <p:txBody>
              <a:bodyPr wrap="none" rtlCol="0">
                <a:spAutoFit/>
              </a:bodyPr>
              <a:lstStyle/>
              <a:p>
                <a:r>
                  <a:rPr lang="en-US" b="1" dirty="0"/>
                  <a:t>NETWORKING </a:t>
                </a:r>
              </a:p>
              <a:p>
                <a:r>
                  <a:rPr lang="en-US" b="1" dirty="0"/>
                  <a:t>DEVICES</a:t>
                </a:r>
              </a:p>
            </p:txBody>
          </p:sp>
        </p:grpSp>
        <p:grpSp>
          <p:nvGrpSpPr>
            <p:cNvPr id="32" name="Group 31">
              <a:extLst>
                <a:ext uri="{FF2B5EF4-FFF2-40B4-BE49-F238E27FC236}">
                  <a16:creationId xmlns:a16="http://schemas.microsoft.com/office/drawing/2014/main" id="{65FBC2EE-B8AD-C64F-8EC7-D00002C49309}"/>
                </a:ext>
              </a:extLst>
            </p:cNvPr>
            <p:cNvGrpSpPr/>
            <p:nvPr/>
          </p:nvGrpSpPr>
          <p:grpSpPr>
            <a:xfrm>
              <a:off x="2766230" y="4578489"/>
              <a:ext cx="2241151" cy="530183"/>
              <a:chOff x="455039" y="4516610"/>
              <a:chExt cx="11184712" cy="2476882"/>
            </a:xfrm>
          </p:grpSpPr>
          <p:pic>
            <p:nvPicPr>
              <p:cNvPr id="33" name="Picture 32">
                <a:extLst>
                  <a:ext uri="{FF2B5EF4-FFF2-40B4-BE49-F238E27FC236}">
                    <a16:creationId xmlns:a16="http://schemas.microsoft.com/office/drawing/2014/main" id="{FB095145-CEB0-FB49-8008-66D87CD48BF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5039" y="4694583"/>
                <a:ext cx="2118254" cy="2118254"/>
              </a:xfrm>
              <a:prstGeom prst="rect">
                <a:avLst/>
              </a:prstGeom>
            </p:spPr>
          </p:pic>
          <p:pic>
            <p:nvPicPr>
              <p:cNvPr id="34" name="Picture 33">
                <a:extLst>
                  <a:ext uri="{FF2B5EF4-FFF2-40B4-BE49-F238E27FC236}">
                    <a16:creationId xmlns:a16="http://schemas.microsoft.com/office/drawing/2014/main" id="{8BF1ED29-FE56-8B41-BCFF-A584728C9E49}"/>
                  </a:ext>
                </a:extLst>
              </p:cNvPr>
              <p:cNvPicPr>
                <a:picLocks noChangeAspect="1"/>
              </p:cNvPicPr>
              <p:nvPr/>
            </p:nvPicPr>
            <p:blipFill>
              <a:blip r:embed="rId11"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772577" y="5221292"/>
                <a:ext cx="2118254" cy="1117379"/>
              </a:xfrm>
              <a:prstGeom prst="rect">
                <a:avLst/>
              </a:prstGeom>
            </p:spPr>
          </p:pic>
          <p:pic>
            <p:nvPicPr>
              <p:cNvPr id="35" name="Picture 14" descr="Image result for nokia icon">
                <a:extLst>
                  <a:ext uri="{FF2B5EF4-FFF2-40B4-BE49-F238E27FC236}">
                    <a16:creationId xmlns:a16="http://schemas.microsoft.com/office/drawing/2014/main" id="{91B4B52F-EDF9-114E-807F-8F05946FCEBA}"/>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181880" y="5426948"/>
                <a:ext cx="2355012" cy="14001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BBE8D995-AB3B-1B48-9AA8-0252B8569E5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76258" y="5003642"/>
                <a:ext cx="3581883" cy="791552"/>
              </a:xfrm>
              <a:prstGeom prst="rect">
                <a:avLst/>
              </a:prstGeom>
            </p:spPr>
          </p:pic>
          <p:pic>
            <p:nvPicPr>
              <p:cNvPr id="37" name="Picture 18" descr="Related image">
                <a:extLst>
                  <a:ext uri="{FF2B5EF4-FFF2-40B4-BE49-F238E27FC236}">
                    <a16:creationId xmlns:a16="http://schemas.microsoft.com/office/drawing/2014/main" id="{7620EA55-8E7D-FB40-9120-E66361B9B24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84738" y="4516610"/>
                <a:ext cx="2355013" cy="13755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12A831F-955D-8949-974B-214A773C8869}"/>
                  </a:ext>
                </a:extLst>
              </p:cNvPr>
              <p:cNvPicPr>
                <a:picLocks noChangeAspect="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38957" y="5307779"/>
                <a:ext cx="2317855" cy="1685713"/>
              </a:xfrm>
              <a:prstGeom prst="rect">
                <a:avLst/>
              </a:prstGeom>
            </p:spPr>
          </p:pic>
        </p:grpSp>
      </p:grpSp>
      <p:sp>
        <p:nvSpPr>
          <p:cNvPr id="47" name="Right Brace 46">
            <a:extLst>
              <a:ext uri="{FF2B5EF4-FFF2-40B4-BE49-F238E27FC236}">
                <a16:creationId xmlns:a16="http://schemas.microsoft.com/office/drawing/2014/main" id="{4477A190-ED99-D741-B619-7A77BD4DBEB4}"/>
              </a:ext>
            </a:extLst>
          </p:cNvPr>
          <p:cNvSpPr/>
          <p:nvPr/>
        </p:nvSpPr>
        <p:spPr>
          <a:xfrm>
            <a:off x="4826219" y="282588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B011828-16D5-9C43-8719-F2009D629F47}"/>
              </a:ext>
            </a:extLst>
          </p:cNvPr>
          <p:cNvSpPr/>
          <p:nvPr/>
        </p:nvSpPr>
        <p:spPr>
          <a:xfrm>
            <a:off x="5708834" y="2894064"/>
            <a:ext cx="2874698" cy="769441"/>
          </a:xfrm>
          <a:prstGeom prst="rect">
            <a:avLst/>
          </a:prstGeom>
          <a:noFill/>
        </p:spPr>
        <p:txBody>
          <a:bodyPr wrap="square" lIns="91440" tIns="45720" rIns="91440" bIns="45720">
            <a:spAutoFit/>
          </a:bodyPr>
          <a:lstStyle/>
          <a:p>
            <a:pPr algn="ctr"/>
            <a:r>
              <a:rPr lang="en-US" sz="4400" b="0" cap="none" spc="0" dirty="0" err="1">
                <a:ln w="0"/>
                <a:solidFill>
                  <a:schemeClr val="tx1"/>
                </a:solidFill>
                <a:effectLst>
                  <a:outerShdw blurRad="38100" dist="19050" dir="2700000" algn="tl" rotWithShape="0">
                    <a:schemeClr val="dk1">
                      <a:alpha val="40000"/>
                    </a:schemeClr>
                  </a:outerShdw>
                </a:effectLst>
              </a:rPr>
              <a:t>PyNetBox</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64" name="Right Brace 63">
            <a:extLst>
              <a:ext uri="{FF2B5EF4-FFF2-40B4-BE49-F238E27FC236}">
                <a16:creationId xmlns:a16="http://schemas.microsoft.com/office/drawing/2014/main" id="{F4258F07-CC87-B34F-8E25-7E64B8486328}"/>
              </a:ext>
            </a:extLst>
          </p:cNvPr>
          <p:cNvSpPr/>
          <p:nvPr/>
        </p:nvSpPr>
        <p:spPr>
          <a:xfrm flipH="1">
            <a:off x="8298671" y="282588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21F54357-EF69-8A4B-8108-5BEF4A9B5B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10649" y="4203219"/>
            <a:ext cx="1184350" cy="1184350"/>
          </a:xfrm>
          <a:prstGeom prst="rect">
            <a:avLst/>
          </a:prstGeom>
        </p:spPr>
      </p:pic>
      <p:cxnSp>
        <p:nvCxnSpPr>
          <p:cNvPr id="65" name="Straight Arrow Connector 64">
            <a:extLst>
              <a:ext uri="{FF2B5EF4-FFF2-40B4-BE49-F238E27FC236}">
                <a16:creationId xmlns:a16="http://schemas.microsoft.com/office/drawing/2014/main" id="{9702BB0C-252C-6B4B-8B4F-10C96D5D758E}"/>
              </a:ext>
            </a:extLst>
          </p:cNvPr>
          <p:cNvCxnSpPr>
            <a:cxnSpLocks/>
          </p:cNvCxnSpPr>
          <p:nvPr/>
        </p:nvCxnSpPr>
        <p:spPr>
          <a:xfrm>
            <a:off x="2209926" y="3237981"/>
            <a:ext cx="84831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2DFABE-7501-B449-AAB5-9720EBEDEE0A}"/>
              </a:ext>
            </a:extLst>
          </p:cNvPr>
          <p:cNvCxnSpPr>
            <a:cxnSpLocks/>
          </p:cNvCxnSpPr>
          <p:nvPr/>
        </p:nvCxnSpPr>
        <p:spPr>
          <a:xfrm>
            <a:off x="2473181" y="4621717"/>
            <a:ext cx="84831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47957B45-5B8D-2742-AC58-ACF9AD70858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04908" y="3709089"/>
            <a:ext cx="2787223" cy="810829"/>
          </a:xfrm>
          <a:prstGeom prst="rect">
            <a:avLst/>
          </a:prstGeom>
        </p:spPr>
      </p:pic>
      <p:cxnSp>
        <p:nvCxnSpPr>
          <p:cNvPr id="68" name="Straight Arrow Connector 67">
            <a:extLst>
              <a:ext uri="{FF2B5EF4-FFF2-40B4-BE49-F238E27FC236}">
                <a16:creationId xmlns:a16="http://schemas.microsoft.com/office/drawing/2014/main" id="{640DB1F7-D4CC-084A-9E34-470A1E10B78B}"/>
              </a:ext>
            </a:extLst>
          </p:cNvPr>
          <p:cNvCxnSpPr>
            <a:cxnSpLocks/>
          </p:cNvCxnSpPr>
          <p:nvPr/>
        </p:nvCxnSpPr>
        <p:spPr>
          <a:xfrm>
            <a:off x="5347580" y="4116522"/>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C99A6EC-6990-4848-8F55-A1DA947262A6}"/>
              </a:ext>
            </a:extLst>
          </p:cNvPr>
          <p:cNvCxnSpPr>
            <a:cxnSpLocks/>
          </p:cNvCxnSpPr>
          <p:nvPr/>
        </p:nvCxnSpPr>
        <p:spPr>
          <a:xfrm>
            <a:off x="8295453" y="4116522"/>
            <a:ext cx="848310"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35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par>
                                <p:cTn id="16" presetID="10" presetClass="entr" presetSubtype="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500"/>
                                        <p:tgtEl>
                                          <p:spTgt spid="64"/>
                                        </p:tgtEl>
                                      </p:cBhvr>
                                    </p:animEffect>
                                  </p:childTnLst>
                                </p:cTn>
                              </p:par>
                              <p:par>
                                <p:cTn id="47" presetID="10"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fade">
                                      <p:cBhvr>
                                        <p:cTn id="4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6" grpId="0"/>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34E-CC63-6E4F-826A-4DB9BF209F74}"/>
              </a:ext>
            </a:extLst>
          </p:cNvPr>
          <p:cNvSpPr>
            <a:spLocks noGrp="1"/>
          </p:cNvSpPr>
          <p:nvPr>
            <p:ph type="title"/>
          </p:nvPr>
        </p:nvSpPr>
        <p:spPr/>
        <p:txBody>
          <a:bodyPr>
            <a:normAutofit/>
          </a:bodyPr>
          <a:lstStyle/>
          <a:p>
            <a:r>
              <a:rPr lang="en-US" dirty="0" err="1"/>
              <a:t>NetBox</a:t>
            </a:r>
            <a:r>
              <a:rPr lang="en-US" dirty="0"/>
              <a:t> Automation</a:t>
            </a:r>
          </a:p>
        </p:txBody>
      </p:sp>
      <p:sp>
        <p:nvSpPr>
          <p:cNvPr id="47" name="Right Brace 46">
            <a:extLst>
              <a:ext uri="{FF2B5EF4-FFF2-40B4-BE49-F238E27FC236}">
                <a16:creationId xmlns:a16="http://schemas.microsoft.com/office/drawing/2014/main" id="{4477A190-ED99-D741-B619-7A77BD4DBEB4}"/>
              </a:ext>
            </a:extLst>
          </p:cNvPr>
          <p:cNvSpPr/>
          <p:nvPr/>
        </p:nvSpPr>
        <p:spPr>
          <a:xfrm>
            <a:off x="3434887" y="3106270"/>
            <a:ext cx="845092" cy="1371601"/>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ight Brace 63">
            <a:extLst>
              <a:ext uri="{FF2B5EF4-FFF2-40B4-BE49-F238E27FC236}">
                <a16:creationId xmlns:a16="http://schemas.microsoft.com/office/drawing/2014/main" id="{F4258F07-CC87-B34F-8E25-7E64B8486328}"/>
              </a:ext>
            </a:extLst>
          </p:cNvPr>
          <p:cNvSpPr/>
          <p:nvPr/>
        </p:nvSpPr>
        <p:spPr>
          <a:xfrm flipH="1">
            <a:off x="6473300" y="257124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21F54357-EF69-8A4B-8108-5BEF4A9B5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577" y="3977864"/>
            <a:ext cx="1093376" cy="1093376"/>
          </a:xfrm>
          <a:prstGeom prst="rect">
            <a:avLst/>
          </a:prstGeom>
        </p:spPr>
      </p:pic>
      <p:pic>
        <p:nvPicPr>
          <p:cNvPr id="67" name="Graphic 66">
            <a:extLst>
              <a:ext uri="{FF2B5EF4-FFF2-40B4-BE49-F238E27FC236}">
                <a16:creationId xmlns:a16="http://schemas.microsoft.com/office/drawing/2014/main" id="{47957B45-5B8D-2742-AC58-ACF9AD7085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728" y="3410696"/>
            <a:ext cx="2787223" cy="810829"/>
          </a:xfrm>
          <a:prstGeom prst="rect">
            <a:avLst/>
          </a:prstGeom>
        </p:spPr>
      </p:pic>
      <p:pic>
        <p:nvPicPr>
          <p:cNvPr id="10" name="Picture 9" descr="A close up of a logo&#10;&#10;Description automatically generated">
            <a:extLst>
              <a:ext uri="{FF2B5EF4-FFF2-40B4-BE49-F238E27FC236}">
                <a16:creationId xmlns:a16="http://schemas.microsoft.com/office/drawing/2014/main" id="{4D6C9CEA-A71A-4747-90D5-1DE9DCC81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6577" y="2784717"/>
            <a:ext cx="1093376" cy="1093376"/>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E6FC940C-811F-BC48-ADE0-C0FC1122A3DD}"/>
              </a:ext>
            </a:extLst>
          </p:cNvPr>
          <p:cNvPicPr>
            <a:picLocks noChangeAspect="1"/>
          </p:cNvPicPr>
          <p:nvPr/>
        </p:nvPicPr>
        <p:blipFill rotWithShape="1">
          <a:blip r:embed="rId7">
            <a:extLst>
              <a:ext uri="{28A0092B-C50C-407E-A947-70E740481C1C}">
                <a14:useLocalDpi xmlns:a14="http://schemas.microsoft.com/office/drawing/2010/main" val="0"/>
              </a:ext>
            </a:extLst>
          </a:blip>
          <a:srcRect t="34198" b="39462"/>
          <a:stretch/>
        </p:blipFill>
        <p:spPr>
          <a:xfrm>
            <a:off x="7771637" y="4353139"/>
            <a:ext cx="3657600" cy="505118"/>
          </a:xfrm>
          <a:prstGeom prst="rect">
            <a:avLst/>
          </a:prstGeom>
        </p:spPr>
      </p:pic>
      <p:pic>
        <p:nvPicPr>
          <p:cNvPr id="17" name="Graphic 16">
            <a:extLst>
              <a:ext uri="{FF2B5EF4-FFF2-40B4-BE49-F238E27FC236}">
                <a16:creationId xmlns:a16="http://schemas.microsoft.com/office/drawing/2014/main" id="{A33D392E-7F16-994A-9771-C7D6A5236D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8455" y="2734831"/>
            <a:ext cx="1193147" cy="1193147"/>
          </a:xfrm>
          <a:prstGeom prst="rect">
            <a:avLst/>
          </a:prstGeom>
        </p:spPr>
      </p:pic>
      <p:pic>
        <p:nvPicPr>
          <p:cNvPr id="19" name="Graphic 18">
            <a:extLst>
              <a:ext uri="{FF2B5EF4-FFF2-40B4-BE49-F238E27FC236}">
                <a16:creationId xmlns:a16="http://schemas.microsoft.com/office/drawing/2014/main" id="{A5119D2F-5500-6E40-BC0B-A4140CE94B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39411" y="2734831"/>
            <a:ext cx="845091" cy="845091"/>
          </a:xfrm>
          <a:prstGeom prst="rect">
            <a:avLst/>
          </a:prstGeom>
        </p:spPr>
      </p:pic>
      <p:pic>
        <p:nvPicPr>
          <p:cNvPr id="21" name="Graphic 20">
            <a:extLst>
              <a:ext uri="{FF2B5EF4-FFF2-40B4-BE49-F238E27FC236}">
                <a16:creationId xmlns:a16="http://schemas.microsoft.com/office/drawing/2014/main" id="{94A9A1FF-1B9F-734E-A816-733A2393AA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28937" y="3210139"/>
            <a:ext cx="1143000" cy="1143000"/>
          </a:xfrm>
          <a:prstGeom prst="rect">
            <a:avLst/>
          </a:prstGeom>
        </p:spPr>
      </p:pic>
      <p:cxnSp>
        <p:nvCxnSpPr>
          <p:cNvPr id="45" name="Straight Arrow Connector 44">
            <a:extLst>
              <a:ext uri="{FF2B5EF4-FFF2-40B4-BE49-F238E27FC236}">
                <a16:creationId xmlns:a16="http://schemas.microsoft.com/office/drawing/2014/main" id="{A1210FCB-48E7-9843-8018-36E522DB0AA5}"/>
              </a:ext>
            </a:extLst>
          </p:cNvPr>
          <p:cNvCxnSpPr>
            <a:cxnSpLocks/>
          </p:cNvCxnSpPr>
          <p:nvPr/>
        </p:nvCxnSpPr>
        <p:spPr>
          <a:xfrm>
            <a:off x="3999965" y="3787069"/>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DC8468-CFDC-C243-A2A3-226A312294E5}"/>
              </a:ext>
            </a:extLst>
          </p:cNvPr>
          <p:cNvCxnSpPr>
            <a:cxnSpLocks/>
          </p:cNvCxnSpPr>
          <p:nvPr/>
        </p:nvCxnSpPr>
        <p:spPr>
          <a:xfrm>
            <a:off x="6720753" y="3860222"/>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31247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4812" y="5767189"/>
            <a:ext cx="4800757" cy="736601"/>
          </a:xfrm>
        </p:spPr>
        <p:txBody>
          <a:bodyPr>
            <a:normAutofit fontScale="90000"/>
          </a:bodyPr>
          <a:lstStyle/>
          <a:p>
            <a:r>
              <a:rPr lang="en-US" dirty="0">
                <a:latin typeface="+mj-lt"/>
              </a:rPr>
              <a:t>THANK YOU</a:t>
            </a:r>
          </a:p>
        </p:txBody>
      </p:sp>
      <p:sp>
        <p:nvSpPr>
          <p:cNvPr id="3" name="TextBox 2">
            <a:extLst>
              <a:ext uri="{FF2B5EF4-FFF2-40B4-BE49-F238E27FC236}">
                <a16:creationId xmlns:a16="http://schemas.microsoft.com/office/drawing/2014/main" id="{705EC0BF-54AC-C14C-8CE4-1E25CC7BF87B}"/>
              </a:ext>
            </a:extLst>
          </p:cNvPr>
          <p:cNvSpPr txBox="1"/>
          <p:nvPr/>
        </p:nvSpPr>
        <p:spPr>
          <a:xfrm>
            <a:off x="6526211" y="1120676"/>
            <a:ext cx="4800758" cy="4031873"/>
          </a:xfrm>
          <a:prstGeom prst="rect">
            <a:avLst/>
          </a:prstGeom>
          <a:noFill/>
        </p:spPr>
        <p:txBody>
          <a:bodyPr wrap="square" rtlCol="0">
            <a:spAutoFit/>
          </a:bodyPr>
          <a:lstStyle/>
          <a:p>
            <a:r>
              <a:rPr lang="en-US" sz="2400" dirty="0"/>
              <a:t>Are you active in any Canadian innovative ICT solutions?</a:t>
            </a:r>
          </a:p>
          <a:p>
            <a:endParaRPr lang="en-US" sz="2400" dirty="0"/>
          </a:p>
          <a:p>
            <a:pPr algn="r"/>
            <a:r>
              <a:rPr lang="en-US" sz="2400" dirty="0">
                <a:hlinkClick r:id="rId3"/>
              </a:rPr>
              <a:t>https://www.cengn.ca</a:t>
            </a:r>
            <a:endParaRPr lang="en-US" sz="2400" dirty="0"/>
          </a:p>
          <a:p>
            <a:endParaRPr lang="en-US" sz="2400" dirty="0"/>
          </a:p>
          <a:p>
            <a:pPr algn="r"/>
            <a:r>
              <a:rPr lang="en-US" sz="2400" dirty="0">
                <a:hlinkClick r:id="rId4"/>
              </a:rPr>
              <a:t>@CENGNCanada</a:t>
            </a:r>
            <a:endParaRPr lang="en-US" sz="2400" dirty="0"/>
          </a:p>
          <a:p>
            <a:pPr algn="r"/>
            <a:endParaRPr lang="en-US" sz="2400" dirty="0"/>
          </a:p>
          <a:p>
            <a:r>
              <a:rPr lang="en-US" sz="2400" dirty="0"/>
              <a:t>Sample manifests for a Kubernetes deployment: </a:t>
            </a:r>
          </a:p>
          <a:p>
            <a:endParaRPr lang="en-US" sz="2400" dirty="0"/>
          </a:p>
          <a:p>
            <a:pPr algn="r"/>
            <a:r>
              <a:rPr lang="en-CA" sz="1600" dirty="0">
                <a:hlinkClick r:id="rId5"/>
              </a:rPr>
              <a:t>https://github.com/CENGN/netbox-kubernetes</a:t>
            </a:r>
            <a:endParaRPr lang="en-US" sz="1600" dirty="0"/>
          </a:p>
        </p:txBody>
      </p:sp>
      <p:pic>
        <p:nvPicPr>
          <p:cNvPr id="5" name="Picture 4" descr="A close up of a logo&#10;&#10;Description automatically generated">
            <a:extLst>
              <a:ext uri="{FF2B5EF4-FFF2-40B4-BE49-F238E27FC236}">
                <a16:creationId xmlns:a16="http://schemas.microsoft.com/office/drawing/2014/main" id="{1FB90909-CEF0-5646-B2C6-530EE5F71C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32608" y="2819398"/>
            <a:ext cx="736602" cy="736602"/>
          </a:xfrm>
          <a:prstGeom prst="rect">
            <a:avLst/>
          </a:prstGeom>
        </p:spPr>
      </p:pic>
      <p:pic>
        <p:nvPicPr>
          <p:cNvPr id="7" name="Picture 6" descr="A close up of a logo&#10;&#10;Description automatically generated">
            <a:extLst>
              <a:ext uri="{FF2B5EF4-FFF2-40B4-BE49-F238E27FC236}">
                <a16:creationId xmlns:a16="http://schemas.microsoft.com/office/drawing/2014/main" id="{927E31F8-2F1B-8B42-A3E2-BC86898A6D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81412" y="1980403"/>
            <a:ext cx="838995" cy="838995"/>
          </a:xfrm>
          <a:prstGeom prst="rect">
            <a:avLst/>
          </a:prstGeom>
        </p:spPr>
      </p:pic>
    </p:spTree>
    <p:extLst>
      <p:ext uri="{BB962C8B-B14F-4D97-AF65-F5344CB8AC3E}">
        <p14:creationId xmlns:p14="http://schemas.microsoft.com/office/powerpoint/2010/main" val="371294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8FCC-B0D4-CA4C-B386-6C77FB1ECD8F}"/>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96DBA9FB-22C0-4E42-90A0-7D36A131EC77}"/>
              </a:ext>
            </a:extLst>
          </p:cNvPr>
          <p:cNvSpPr>
            <a:spLocks noGrp="1"/>
          </p:cNvSpPr>
          <p:nvPr>
            <p:ph idx="1"/>
          </p:nvPr>
        </p:nvSpPr>
        <p:spPr>
          <a:xfrm>
            <a:off x="457200" y="1600202"/>
            <a:ext cx="11201400" cy="5069157"/>
          </a:xfrm>
        </p:spPr>
        <p:txBody>
          <a:bodyPr vert="horz" lIns="91440" tIns="45720" rIns="91440" bIns="45720" rtlCol="0" anchor="t">
            <a:normAutofit/>
          </a:bodyPr>
          <a:lstStyle/>
          <a:p>
            <a:r>
              <a:rPr lang="en-US" dirty="0"/>
              <a:t>Use Case Context</a:t>
            </a:r>
          </a:p>
          <a:p>
            <a:r>
              <a:rPr lang="en-US" dirty="0"/>
              <a:t>Cloud-Native Overview </a:t>
            </a:r>
          </a:p>
          <a:p>
            <a:r>
              <a:rPr lang="en-US" dirty="0"/>
              <a:t>Operating </a:t>
            </a:r>
            <a:r>
              <a:rPr lang="en-US" dirty="0" err="1"/>
              <a:t>NetBox</a:t>
            </a:r>
            <a:r>
              <a:rPr lang="en-US" dirty="0"/>
              <a:t> </a:t>
            </a:r>
          </a:p>
          <a:p>
            <a:r>
              <a:rPr lang="en-US" dirty="0" err="1"/>
              <a:t>NetBox</a:t>
            </a:r>
            <a:r>
              <a:rPr lang="en-US" dirty="0"/>
              <a:t> Automation</a:t>
            </a:r>
          </a:p>
        </p:txBody>
      </p:sp>
    </p:spTree>
    <p:extLst>
      <p:ext uri="{BB962C8B-B14F-4D97-AF65-F5344CB8AC3E}">
        <p14:creationId xmlns:p14="http://schemas.microsoft.com/office/powerpoint/2010/main" val="294793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823C-5137-F54E-8063-7EFDB35B2261}"/>
              </a:ext>
            </a:extLst>
          </p:cNvPr>
          <p:cNvSpPr>
            <a:spLocks noGrp="1"/>
          </p:cNvSpPr>
          <p:nvPr>
            <p:ph type="title"/>
          </p:nvPr>
        </p:nvSpPr>
        <p:spPr/>
        <p:txBody>
          <a:bodyPr/>
          <a:lstStyle/>
          <a:p>
            <a:r>
              <a:rPr lang="en-US" dirty="0"/>
              <a:t>Use Case Context</a:t>
            </a:r>
          </a:p>
        </p:txBody>
      </p:sp>
      <p:sp>
        <p:nvSpPr>
          <p:cNvPr id="3" name="Content Placeholder 2">
            <a:extLst>
              <a:ext uri="{FF2B5EF4-FFF2-40B4-BE49-F238E27FC236}">
                <a16:creationId xmlns:a16="http://schemas.microsoft.com/office/drawing/2014/main" id="{A8DDCA23-89B7-0F40-B4A2-ED8DDCE8E8B9}"/>
              </a:ext>
            </a:extLst>
          </p:cNvPr>
          <p:cNvSpPr>
            <a:spLocks noGrp="1"/>
          </p:cNvSpPr>
          <p:nvPr>
            <p:ph idx="1"/>
          </p:nvPr>
        </p:nvSpPr>
        <p:spPr/>
        <p:txBody>
          <a:bodyPr>
            <a:normAutofit/>
          </a:bodyPr>
          <a:lstStyle/>
          <a:p>
            <a:r>
              <a:rPr lang="en-US" dirty="0"/>
              <a:t>&lt;10 sites</a:t>
            </a:r>
          </a:p>
          <a:p>
            <a:r>
              <a:rPr lang="en-US" dirty="0"/>
              <a:t>10’s of tenants and virtual clusters</a:t>
            </a:r>
          </a:p>
          <a:p>
            <a:r>
              <a:rPr lang="en-US" dirty="0"/>
              <a:t>100’s of racks, device types</a:t>
            </a:r>
          </a:p>
          <a:p>
            <a:r>
              <a:rPr lang="en-US" dirty="0"/>
              <a:t>1000’s of </a:t>
            </a:r>
          </a:p>
          <a:p>
            <a:pPr lvl="1"/>
            <a:r>
              <a:rPr lang="en-US" dirty="0"/>
              <a:t>Devices, cables, interfaces</a:t>
            </a:r>
          </a:p>
          <a:p>
            <a:pPr lvl="1"/>
            <a:r>
              <a:rPr lang="en-US" dirty="0"/>
              <a:t>Inventory components</a:t>
            </a:r>
          </a:p>
          <a:p>
            <a:pPr lvl="1"/>
            <a:r>
              <a:rPr lang="en-US" dirty="0"/>
              <a:t>Secrets, IP addresses, VLANs</a:t>
            </a:r>
          </a:p>
        </p:txBody>
      </p:sp>
      <p:sp>
        <p:nvSpPr>
          <p:cNvPr id="4" name="Rectangle 3">
            <a:extLst>
              <a:ext uri="{FF2B5EF4-FFF2-40B4-BE49-F238E27FC236}">
                <a16:creationId xmlns:a16="http://schemas.microsoft.com/office/drawing/2014/main" id="{F11AD845-5520-AA41-9A45-A37D272BC1FC}"/>
              </a:ext>
            </a:extLst>
          </p:cNvPr>
          <p:cNvSpPr/>
          <p:nvPr/>
        </p:nvSpPr>
        <p:spPr>
          <a:xfrm>
            <a:off x="6145980" y="3225931"/>
            <a:ext cx="3891032" cy="2796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D80593BE-4EF6-5448-81FE-6C0710ECCF9D}"/>
              </a:ext>
            </a:extLst>
          </p:cNvPr>
          <p:cNvCxnSpPr>
            <a:cxnSpLocks/>
          </p:cNvCxnSpPr>
          <p:nvPr/>
        </p:nvCxnSpPr>
        <p:spPr>
          <a:xfrm>
            <a:off x="6459508" y="6055218"/>
            <a:ext cx="32703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B86134-82EB-9E46-962D-6E7CE184DA6F}"/>
              </a:ext>
            </a:extLst>
          </p:cNvPr>
          <p:cNvCxnSpPr>
            <a:cxnSpLocks/>
          </p:cNvCxnSpPr>
          <p:nvPr/>
        </p:nvCxnSpPr>
        <p:spPr>
          <a:xfrm flipH="1" flipV="1">
            <a:off x="6114230" y="3668100"/>
            <a:ext cx="19050" cy="1940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6DE40A-770A-8340-BE99-725A43A98795}"/>
              </a:ext>
            </a:extLst>
          </p:cNvPr>
          <p:cNvCxnSpPr>
            <a:cxnSpLocks/>
          </p:cNvCxnSpPr>
          <p:nvPr/>
        </p:nvCxnSpPr>
        <p:spPr>
          <a:xfrm flipV="1">
            <a:off x="10038653" y="3580471"/>
            <a:ext cx="0" cy="19215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0E58F6D7-88E0-F443-9E14-17CE277E46DB}"/>
              </a:ext>
            </a:extLst>
          </p:cNvPr>
          <p:cNvSpPr/>
          <p:nvPr/>
        </p:nvSpPr>
        <p:spPr>
          <a:xfrm>
            <a:off x="10621893" y="4023211"/>
            <a:ext cx="1372916" cy="1043284"/>
          </a:xfrm>
          <a:prstGeom prst="cloud">
            <a:avLst/>
          </a:prstGeom>
          <a:noFill/>
          <a:ln w="25400">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Public</a:t>
            </a:r>
          </a:p>
          <a:p>
            <a:pPr algn="ctr"/>
            <a:r>
              <a:rPr lang="en-CA" sz="2000" dirty="0">
                <a:solidFill>
                  <a:schemeClr val="tx1"/>
                </a:solidFill>
              </a:rPr>
              <a:t>Cloud</a:t>
            </a:r>
          </a:p>
        </p:txBody>
      </p:sp>
      <p:cxnSp>
        <p:nvCxnSpPr>
          <p:cNvPr id="14" name="Straight Connector 13">
            <a:extLst>
              <a:ext uri="{FF2B5EF4-FFF2-40B4-BE49-F238E27FC236}">
                <a16:creationId xmlns:a16="http://schemas.microsoft.com/office/drawing/2014/main" id="{BC1DD98C-27B9-7342-88C1-55E7093B0D1A}"/>
              </a:ext>
            </a:extLst>
          </p:cNvPr>
          <p:cNvCxnSpPr>
            <a:cxnSpLocks/>
            <a:stCxn id="29" idx="0"/>
            <a:endCxn id="13" idx="2"/>
          </p:cNvCxnSpPr>
          <p:nvPr/>
        </p:nvCxnSpPr>
        <p:spPr>
          <a:xfrm>
            <a:off x="10212107" y="4524758"/>
            <a:ext cx="414045" cy="20095"/>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sp>
        <p:nvSpPr>
          <p:cNvPr id="15" name="Rectangle: Rounded Corners 94">
            <a:extLst>
              <a:ext uri="{FF2B5EF4-FFF2-40B4-BE49-F238E27FC236}">
                <a16:creationId xmlns:a16="http://schemas.microsoft.com/office/drawing/2014/main" id="{EDA77DF6-17EE-004D-A3EF-D1B1CA41E8AE}"/>
              </a:ext>
            </a:extLst>
          </p:cNvPr>
          <p:cNvSpPr/>
          <p:nvPr/>
        </p:nvSpPr>
        <p:spPr>
          <a:xfrm>
            <a:off x="7085668" y="3660194"/>
            <a:ext cx="1983868" cy="1872896"/>
          </a:xfrm>
          <a:prstGeom prst="roundRect">
            <a:avLst/>
          </a:prstGeom>
          <a:solidFill>
            <a:srgbClr val="FA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Cloud Native</a:t>
            </a:r>
          </a:p>
          <a:p>
            <a:pPr algn="ctr"/>
            <a:r>
              <a:rPr lang="en-CA" dirty="0">
                <a:solidFill>
                  <a:schemeClr val="tx1"/>
                </a:solidFill>
              </a:rPr>
              <a:t>Virtualized</a:t>
            </a:r>
          </a:p>
          <a:p>
            <a:pPr algn="ctr"/>
            <a:r>
              <a:rPr lang="en-CA" dirty="0">
                <a:solidFill>
                  <a:schemeClr val="tx1"/>
                </a:solidFill>
              </a:rPr>
              <a:t>SDN/NFVI</a:t>
            </a:r>
          </a:p>
          <a:p>
            <a:pPr algn="ctr"/>
            <a:r>
              <a:rPr lang="en-CA" dirty="0">
                <a:solidFill>
                  <a:schemeClr val="tx1"/>
                </a:solidFill>
              </a:rPr>
              <a:t>Multi-Site</a:t>
            </a:r>
          </a:p>
          <a:p>
            <a:pPr algn="ctr"/>
            <a:r>
              <a:rPr lang="en-CA" dirty="0">
                <a:solidFill>
                  <a:schemeClr val="tx1"/>
                </a:solidFill>
              </a:rPr>
              <a:t>Multi-Vendor</a:t>
            </a:r>
          </a:p>
          <a:p>
            <a:pPr algn="ctr"/>
            <a:r>
              <a:rPr lang="en-CA" dirty="0">
                <a:solidFill>
                  <a:schemeClr val="tx1"/>
                </a:solidFill>
              </a:rPr>
              <a:t>Multi-Cloud</a:t>
            </a:r>
          </a:p>
        </p:txBody>
      </p:sp>
      <p:cxnSp>
        <p:nvCxnSpPr>
          <p:cNvPr id="16" name="Straight Connector 15">
            <a:extLst>
              <a:ext uri="{FF2B5EF4-FFF2-40B4-BE49-F238E27FC236}">
                <a16:creationId xmlns:a16="http://schemas.microsoft.com/office/drawing/2014/main" id="{DB13B480-991A-F74C-ABC9-DC44F1BBB4EA}"/>
              </a:ext>
            </a:extLst>
          </p:cNvPr>
          <p:cNvCxnSpPr>
            <a:cxnSpLocks/>
          </p:cNvCxnSpPr>
          <p:nvPr/>
        </p:nvCxnSpPr>
        <p:spPr>
          <a:xfrm flipV="1">
            <a:off x="6126930" y="1990893"/>
            <a:ext cx="1549097" cy="762807"/>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E2A16E-05DB-3B4F-8478-CED2FA5DCACC}"/>
              </a:ext>
            </a:extLst>
          </p:cNvPr>
          <p:cNvCxnSpPr>
            <a:cxnSpLocks/>
          </p:cNvCxnSpPr>
          <p:nvPr/>
        </p:nvCxnSpPr>
        <p:spPr>
          <a:xfrm flipH="1" flipV="1">
            <a:off x="8388307" y="2050114"/>
            <a:ext cx="1648712" cy="634623"/>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0BD033-C323-3048-918F-6F88D4DA080C}"/>
              </a:ext>
            </a:extLst>
          </p:cNvPr>
          <p:cNvCxnSpPr>
            <a:cxnSpLocks/>
          </p:cNvCxnSpPr>
          <p:nvPr/>
        </p:nvCxnSpPr>
        <p:spPr>
          <a:xfrm flipV="1">
            <a:off x="6448312" y="3219227"/>
            <a:ext cx="3281581" cy="7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a logo&#10;&#10;Description automatically generated">
            <a:extLst>
              <a:ext uri="{FF2B5EF4-FFF2-40B4-BE49-F238E27FC236}">
                <a16:creationId xmlns:a16="http://schemas.microsoft.com/office/drawing/2014/main" id="{0EFC89F0-5B99-7440-884A-B6590591A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121" y="1600203"/>
            <a:ext cx="830278" cy="830278"/>
          </a:xfrm>
          <a:prstGeom prst="rect">
            <a:avLst/>
          </a:prstGeom>
        </p:spPr>
      </p:pic>
      <p:pic>
        <p:nvPicPr>
          <p:cNvPr id="20" name="Picture 19" descr="A picture containing sitting, white, black, computer&#10;&#10;Description automatically generated">
            <a:extLst>
              <a:ext uri="{FF2B5EF4-FFF2-40B4-BE49-F238E27FC236}">
                <a16:creationId xmlns:a16="http://schemas.microsoft.com/office/drawing/2014/main" id="{D8A668AC-546C-AD43-93CD-6A669CB52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178" y="2468566"/>
            <a:ext cx="1489504" cy="1444172"/>
          </a:xfrm>
          <a:prstGeom prst="rect">
            <a:avLst/>
          </a:prstGeom>
        </p:spPr>
      </p:pic>
      <p:pic>
        <p:nvPicPr>
          <p:cNvPr id="21" name="Picture 20" descr="A picture containing sitting, white, black, computer&#10;&#10;Description automatically generated">
            <a:extLst>
              <a:ext uri="{FF2B5EF4-FFF2-40B4-BE49-F238E27FC236}">
                <a16:creationId xmlns:a16="http://schemas.microsoft.com/office/drawing/2014/main" id="{C86B6CFA-5D47-8547-99DD-2D5A64842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672" y="2468566"/>
            <a:ext cx="1489504" cy="1444172"/>
          </a:xfrm>
          <a:prstGeom prst="rect">
            <a:avLst/>
          </a:prstGeom>
        </p:spPr>
      </p:pic>
      <p:pic>
        <p:nvPicPr>
          <p:cNvPr id="22" name="Picture 21" descr="A picture containing sitting, white, black, computer&#10;&#10;Description automatically generated">
            <a:extLst>
              <a:ext uri="{FF2B5EF4-FFF2-40B4-BE49-F238E27FC236}">
                <a16:creationId xmlns:a16="http://schemas.microsoft.com/office/drawing/2014/main" id="{756DBB61-C8F6-174D-99AC-FE518B2E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806" y="5176969"/>
            <a:ext cx="1489504" cy="1444172"/>
          </a:xfrm>
          <a:prstGeom prst="rect">
            <a:avLst/>
          </a:prstGeom>
        </p:spPr>
      </p:pic>
      <p:pic>
        <p:nvPicPr>
          <p:cNvPr id="23" name="Picture 22" descr="A picture containing sitting, white, black, computer&#10;&#10;Description automatically generated">
            <a:extLst>
              <a:ext uri="{FF2B5EF4-FFF2-40B4-BE49-F238E27FC236}">
                <a16:creationId xmlns:a16="http://schemas.microsoft.com/office/drawing/2014/main" id="{51CE07A9-5DCC-6347-BF22-B7EF72188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300" y="5176969"/>
            <a:ext cx="1489504" cy="1444172"/>
          </a:xfrm>
          <a:prstGeom prst="rect">
            <a:avLst/>
          </a:prstGeom>
        </p:spPr>
      </p:pic>
      <p:sp>
        <p:nvSpPr>
          <p:cNvPr id="24" name="Rectangle: Rounded Corners 109">
            <a:extLst>
              <a:ext uri="{FF2B5EF4-FFF2-40B4-BE49-F238E27FC236}">
                <a16:creationId xmlns:a16="http://schemas.microsoft.com/office/drawing/2014/main" id="{48A5C112-8FA6-4841-ABFF-D716AB11B0B2}"/>
              </a:ext>
            </a:extLst>
          </p:cNvPr>
          <p:cNvSpPr/>
          <p:nvPr/>
        </p:nvSpPr>
        <p:spPr>
          <a:xfrm>
            <a:off x="7487343" y="3105425"/>
            <a:ext cx="1291768"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19217E6A-ED26-1C43-8F68-7B25EB06E664}"/>
              </a:ext>
            </a:extLst>
          </p:cNvPr>
          <p:cNvSpPr txBox="1"/>
          <p:nvPr/>
        </p:nvSpPr>
        <p:spPr>
          <a:xfrm>
            <a:off x="6831833" y="3057288"/>
            <a:ext cx="2602788" cy="338554"/>
          </a:xfrm>
          <a:prstGeom prst="rect">
            <a:avLst/>
          </a:prstGeom>
          <a:noFill/>
        </p:spPr>
        <p:txBody>
          <a:bodyPr wrap="square" rtlCol="0">
            <a:spAutoFit/>
          </a:bodyPr>
          <a:lstStyle/>
          <a:p>
            <a:pPr algn="ctr"/>
            <a:r>
              <a:rPr lang="en-CA" sz="1600" dirty="0">
                <a:solidFill>
                  <a:schemeClr val="bg1"/>
                </a:solidFill>
              </a:rPr>
              <a:t>High-Speed</a:t>
            </a:r>
          </a:p>
        </p:txBody>
      </p:sp>
      <p:sp>
        <p:nvSpPr>
          <p:cNvPr id="26" name="Rectangle: Rounded Corners 117">
            <a:extLst>
              <a:ext uri="{FF2B5EF4-FFF2-40B4-BE49-F238E27FC236}">
                <a16:creationId xmlns:a16="http://schemas.microsoft.com/office/drawing/2014/main" id="{72DC6726-6295-7A48-8C8F-E6393DD31D53}"/>
              </a:ext>
            </a:extLst>
          </p:cNvPr>
          <p:cNvSpPr/>
          <p:nvPr/>
        </p:nvSpPr>
        <p:spPr>
          <a:xfrm rot="5400000">
            <a:off x="5623687" y="4340962"/>
            <a:ext cx="995804"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2B4994BC-CBB2-AB46-AA00-586814FE0188}"/>
              </a:ext>
            </a:extLst>
          </p:cNvPr>
          <p:cNvSpPr txBox="1"/>
          <p:nvPr/>
        </p:nvSpPr>
        <p:spPr>
          <a:xfrm rot="16200000">
            <a:off x="5344997" y="4312288"/>
            <a:ext cx="1532416" cy="338554"/>
          </a:xfrm>
          <a:prstGeom prst="rect">
            <a:avLst/>
          </a:prstGeom>
          <a:noFill/>
        </p:spPr>
        <p:txBody>
          <a:bodyPr wrap="square" rtlCol="0">
            <a:spAutoFit/>
          </a:bodyPr>
          <a:lstStyle/>
          <a:p>
            <a:pPr algn="ctr"/>
            <a:r>
              <a:rPr lang="en-CA" sz="1600" dirty="0">
                <a:solidFill>
                  <a:schemeClr val="bg1"/>
                </a:solidFill>
              </a:rPr>
              <a:t>Security</a:t>
            </a:r>
          </a:p>
        </p:txBody>
      </p:sp>
      <p:sp>
        <p:nvSpPr>
          <p:cNvPr id="28" name="Rectangle: Rounded Corners 119">
            <a:extLst>
              <a:ext uri="{FF2B5EF4-FFF2-40B4-BE49-F238E27FC236}">
                <a16:creationId xmlns:a16="http://schemas.microsoft.com/office/drawing/2014/main" id="{8D45657C-6B75-0A45-A34E-EEC0A28F8FB9}"/>
              </a:ext>
            </a:extLst>
          </p:cNvPr>
          <p:cNvSpPr/>
          <p:nvPr/>
        </p:nvSpPr>
        <p:spPr>
          <a:xfrm rot="16200000">
            <a:off x="9451157" y="4404251"/>
            <a:ext cx="1172962"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BEC731C9-D55E-4042-BCAC-E276D8D3DCF7}"/>
              </a:ext>
            </a:extLst>
          </p:cNvPr>
          <p:cNvSpPr txBox="1"/>
          <p:nvPr/>
        </p:nvSpPr>
        <p:spPr>
          <a:xfrm rot="5400000">
            <a:off x="9270555" y="4355481"/>
            <a:ext cx="1544550" cy="338554"/>
          </a:xfrm>
          <a:prstGeom prst="rect">
            <a:avLst/>
          </a:prstGeom>
          <a:noFill/>
        </p:spPr>
        <p:txBody>
          <a:bodyPr wrap="square" rtlCol="0">
            <a:spAutoFit/>
          </a:bodyPr>
          <a:lstStyle/>
          <a:p>
            <a:pPr algn="ctr"/>
            <a:r>
              <a:rPr lang="en-CA" sz="1600" dirty="0">
                <a:solidFill>
                  <a:schemeClr val="bg1"/>
                </a:solidFill>
              </a:rPr>
              <a:t>Automated</a:t>
            </a:r>
          </a:p>
        </p:txBody>
      </p:sp>
      <p:sp>
        <p:nvSpPr>
          <p:cNvPr id="30" name="Rectangle: Rounded Corners 121">
            <a:extLst>
              <a:ext uri="{FF2B5EF4-FFF2-40B4-BE49-F238E27FC236}">
                <a16:creationId xmlns:a16="http://schemas.microsoft.com/office/drawing/2014/main" id="{152FD3B5-E3DE-B84F-83CB-DF18C8984A73}"/>
              </a:ext>
            </a:extLst>
          </p:cNvPr>
          <p:cNvSpPr/>
          <p:nvPr/>
        </p:nvSpPr>
        <p:spPr>
          <a:xfrm>
            <a:off x="7455828" y="5934798"/>
            <a:ext cx="1353428"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045BDAFB-FB09-EF45-A464-37C735DBE799}"/>
              </a:ext>
            </a:extLst>
          </p:cNvPr>
          <p:cNvSpPr txBox="1"/>
          <p:nvPr/>
        </p:nvSpPr>
        <p:spPr>
          <a:xfrm>
            <a:off x="6831148" y="5889518"/>
            <a:ext cx="2602788" cy="338554"/>
          </a:xfrm>
          <a:prstGeom prst="rect">
            <a:avLst/>
          </a:prstGeom>
          <a:noFill/>
        </p:spPr>
        <p:txBody>
          <a:bodyPr wrap="square" rtlCol="0">
            <a:spAutoFit/>
          </a:bodyPr>
          <a:lstStyle/>
          <a:p>
            <a:pPr algn="ctr"/>
            <a:r>
              <a:rPr lang="en-CA" sz="1600" dirty="0">
                <a:solidFill>
                  <a:schemeClr val="bg1"/>
                </a:solidFill>
              </a:rPr>
              <a:t>Programmable</a:t>
            </a:r>
          </a:p>
        </p:txBody>
      </p:sp>
      <p:cxnSp>
        <p:nvCxnSpPr>
          <p:cNvPr id="32" name="Straight Connector 31">
            <a:extLst>
              <a:ext uri="{FF2B5EF4-FFF2-40B4-BE49-F238E27FC236}">
                <a16:creationId xmlns:a16="http://schemas.microsoft.com/office/drawing/2014/main" id="{12EB450A-5002-2B4C-9000-9164ABA19207}"/>
              </a:ext>
            </a:extLst>
          </p:cNvPr>
          <p:cNvCxnSpPr>
            <a:cxnSpLocks/>
            <a:stCxn id="33" idx="1"/>
            <a:endCxn id="27" idx="0"/>
          </p:cNvCxnSpPr>
          <p:nvPr/>
        </p:nvCxnSpPr>
        <p:spPr>
          <a:xfrm>
            <a:off x="5494117" y="3702597"/>
            <a:ext cx="447811" cy="778968"/>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descr="A picture containing drawing&#10;&#10;Description automatically generated">
            <a:extLst>
              <a:ext uri="{FF2B5EF4-FFF2-40B4-BE49-F238E27FC236}">
                <a16:creationId xmlns:a16="http://schemas.microsoft.com/office/drawing/2014/main" id="{41EC1F6F-4F98-C44E-A8C0-D47D15AAB6A6}"/>
              </a:ext>
            </a:extLst>
          </p:cNvPr>
          <p:cNvPicPr>
            <a:picLocks noChangeAspect="1"/>
          </p:cNvPicPr>
          <p:nvPr/>
        </p:nvPicPr>
        <p:blipFill rotWithShape="1">
          <a:blip r:embed="rId5">
            <a:extLst>
              <a:ext uri="{28A0092B-C50C-407E-A947-70E740481C1C}">
                <a14:useLocalDpi xmlns:a14="http://schemas.microsoft.com/office/drawing/2010/main" val="0"/>
              </a:ext>
            </a:extLst>
          </a:blip>
          <a:srcRect b="11454"/>
          <a:stretch/>
        </p:blipFill>
        <p:spPr>
          <a:xfrm flipH="1">
            <a:off x="4876143" y="3429000"/>
            <a:ext cx="617974" cy="547193"/>
          </a:xfrm>
          <a:prstGeom prst="rect">
            <a:avLst/>
          </a:prstGeom>
        </p:spPr>
      </p:pic>
    </p:spTree>
    <p:extLst>
      <p:ext uri="{BB962C8B-B14F-4D97-AF65-F5344CB8AC3E}">
        <p14:creationId xmlns:p14="http://schemas.microsoft.com/office/powerpoint/2010/main" val="380164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17CA-B628-461B-88C2-8EBBCC89AD05}"/>
              </a:ext>
            </a:extLst>
          </p:cNvPr>
          <p:cNvSpPr>
            <a:spLocks noGrp="1"/>
          </p:cNvSpPr>
          <p:nvPr>
            <p:ph type="title"/>
          </p:nvPr>
        </p:nvSpPr>
        <p:spPr/>
        <p:txBody>
          <a:bodyPr/>
          <a:lstStyle/>
          <a:p>
            <a:r>
              <a:rPr lang="en-US" dirty="0"/>
              <a:t>Cloud-Native Overview</a:t>
            </a:r>
          </a:p>
        </p:txBody>
      </p:sp>
      <p:sp>
        <p:nvSpPr>
          <p:cNvPr id="3" name="Content Placeholder 2">
            <a:extLst>
              <a:ext uri="{FF2B5EF4-FFF2-40B4-BE49-F238E27FC236}">
                <a16:creationId xmlns:a16="http://schemas.microsoft.com/office/drawing/2014/main" id="{4D4E7D70-2923-49D1-80DB-27C5E1680AC5}"/>
              </a:ext>
            </a:extLst>
          </p:cNvPr>
          <p:cNvSpPr>
            <a:spLocks noGrp="1"/>
          </p:cNvSpPr>
          <p:nvPr>
            <p:ph idx="1"/>
          </p:nvPr>
        </p:nvSpPr>
        <p:spPr/>
        <p:txBody>
          <a:bodyPr>
            <a:normAutofit/>
          </a:bodyPr>
          <a:lstStyle/>
          <a:p>
            <a:r>
              <a:rPr lang="en-US" dirty="0"/>
              <a:t>Scalable and modular</a:t>
            </a:r>
          </a:p>
          <a:p>
            <a:r>
              <a:rPr lang="en-US" dirty="0"/>
              <a:t>Lightweight and quick</a:t>
            </a:r>
          </a:p>
          <a:p>
            <a:r>
              <a:rPr lang="en-US" dirty="0"/>
              <a:t>Convenient and portable</a:t>
            </a:r>
          </a:p>
          <a:p>
            <a:pPr lvl="1"/>
            <a:r>
              <a:rPr lang="en-US" dirty="0"/>
              <a:t>“Build once, run anywhere”</a:t>
            </a:r>
          </a:p>
          <a:p>
            <a:r>
              <a:rPr lang="en-US" dirty="0"/>
              <a:t>Deployment consistency</a:t>
            </a:r>
          </a:p>
          <a:p>
            <a:r>
              <a:rPr lang="en-CA" dirty="0">
                <a:hlinkClick r:id="rId3"/>
              </a:rPr>
              <a:t>https://github.com/netbox-community/netbox-docker</a:t>
            </a:r>
            <a:endParaRPr lang="en-US" dirty="0"/>
          </a:p>
        </p:txBody>
      </p:sp>
      <p:pic>
        <p:nvPicPr>
          <p:cNvPr id="9" name="Picture 8">
            <a:extLst>
              <a:ext uri="{FF2B5EF4-FFF2-40B4-BE49-F238E27FC236}">
                <a16:creationId xmlns:a16="http://schemas.microsoft.com/office/drawing/2014/main" id="{F4204FA5-393F-564C-90D7-9777996479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12910" y="5393841"/>
            <a:ext cx="3089979" cy="732325"/>
          </a:xfrm>
          <a:prstGeom prst="rect">
            <a:avLst/>
          </a:prstGeom>
        </p:spPr>
      </p:pic>
      <p:pic>
        <p:nvPicPr>
          <p:cNvPr id="6" name="Picture 5">
            <a:extLst>
              <a:ext uri="{FF2B5EF4-FFF2-40B4-BE49-F238E27FC236}">
                <a16:creationId xmlns:a16="http://schemas.microsoft.com/office/drawing/2014/main" id="{F4C1A733-7E7D-F54D-955A-6A2EEB877E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52852" y="1600203"/>
            <a:ext cx="6313977" cy="2886892"/>
          </a:xfrm>
          <a:prstGeom prst="rect">
            <a:avLst/>
          </a:prstGeom>
        </p:spPr>
      </p:pic>
    </p:spTree>
    <p:extLst>
      <p:ext uri="{BB962C8B-B14F-4D97-AF65-F5344CB8AC3E}">
        <p14:creationId xmlns:p14="http://schemas.microsoft.com/office/powerpoint/2010/main" val="9663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B8A1-947C-443B-A807-FCCD3A93F19B}"/>
              </a:ext>
            </a:extLst>
          </p:cNvPr>
          <p:cNvSpPr>
            <a:spLocks noGrp="1"/>
          </p:cNvSpPr>
          <p:nvPr>
            <p:ph type="title"/>
          </p:nvPr>
        </p:nvSpPr>
        <p:spPr/>
        <p:txBody>
          <a:bodyPr/>
          <a:lstStyle/>
          <a:p>
            <a:r>
              <a:rPr lang="en-US" dirty="0"/>
              <a:t>Cloud-Native Overview</a:t>
            </a:r>
          </a:p>
        </p:txBody>
      </p:sp>
      <p:sp>
        <p:nvSpPr>
          <p:cNvPr id="8" name="Content Placeholder 7">
            <a:extLst>
              <a:ext uri="{FF2B5EF4-FFF2-40B4-BE49-F238E27FC236}">
                <a16:creationId xmlns:a16="http://schemas.microsoft.com/office/drawing/2014/main" id="{72AF1343-E7C1-4D1E-B2F0-D9F4A250C3E3}"/>
              </a:ext>
            </a:extLst>
          </p:cNvPr>
          <p:cNvSpPr>
            <a:spLocks noGrp="1"/>
          </p:cNvSpPr>
          <p:nvPr>
            <p:ph idx="1"/>
          </p:nvPr>
        </p:nvSpPr>
        <p:spPr>
          <a:xfrm>
            <a:off x="457200" y="1600202"/>
            <a:ext cx="11201400" cy="4843127"/>
          </a:xfrm>
        </p:spPr>
        <p:txBody>
          <a:bodyPr>
            <a:normAutofit/>
          </a:bodyPr>
          <a:lstStyle/>
          <a:p>
            <a:r>
              <a:rPr lang="en-US" dirty="0"/>
              <a:t>Kubernetes, the </a:t>
            </a:r>
            <a:r>
              <a:rPr lang="en-US" dirty="0" err="1"/>
              <a:t>defacto</a:t>
            </a:r>
            <a:r>
              <a:rPr lang="en-US" dirty="0"/>
              <a:t> standard</a:t>
            </a:r>
          </a:p>
          <a:p>
            <a:pPr lvl="1"/>
            <a:r>
              <a:rPr lang="en-US" dirty="0"/>
              <a:t>“Governor”, “helmsman”, “captain”, “pilot”</a:t>
            </a:r>
          </a:p>
          <a:p>
            <a:r>
              <a:rPr lang="en-US" dirty="0"/>
              <a:t>Powerful container orchestration platform</a:t>
            </a:r>
          </a:p>
          <a:p>
            <a:pPr lvl="1"/>
            <a:r>
              <a:rPr lang="en-US" dirty="0"/>
              <a:t>Automated rollouts and rollbacks</a:t>
            </a:r>
          </a:p>
          <a:p>
            <a:pPr lvl="1"/>
            <a:r>
              <a:rPr lang="en-US" dirty="0"/>
              <a:t>Self-healing</a:t>
            </a:r>
          </a:p>
          <a:p>
            <a:pPr lvl="1"/>
            <a:r>
              <a:rPr lang="en-US" dirty="0"/>
              <a:t>Horizontal scaling</a:t>
            </a:r>
          </a:p>
          <a:p>
            <a:pPr lvl="1"/>
            <a:r>
              <a:rPr lang="en-US" dirty="0"/>
              <a:t>Much more</a:t>
            </a:r>
          </a:p>
          <a:p>
            <a:endParaRPr lang="en-US" dirty="0"/>
          </a:p>
          <a:p>
            <a:endParaRPr lang="en-US" dirty="0"/>
          </a:p>
        </p:txBody>
      </p:sp>
      <p:pic>
        <p:nvPicPr>
          <p:cNvPr id="10" name="Picture 9">
            <a:extLst>
              <a:ext uri="{FF2B5EF4-FFF2-40B4-BE49-F238E27FC236}">
                <a16:creationId xmlns:a16="http://schemas.microsoft.com/office/drawing/2014/main" id="{886413B8-9889-784F-9041-AAFA2450AA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8551" y="2401585"/>
            <a:ext cx="3736521" cy="3240360"/>
          </a:xfrm>
          <a:prstGeom prst="rect">
            <a:avLst/>
          </a:prstGeom>
        </p:spPr>
      </p:pic>
    </p:spTree>
    <p:extLst>
      <p:ext uri="{BB962C8B-B14F-4D97-AF65-F5344CB8AC3E}">
        <p14:creationId xmlns:p14="http://schemas.microsoft.com/office/powerpoint/2010/main" val="355278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Elbow Connector 94">
            <a:extLst>
              <a:ext uri="{FF2B5EF4-FFF2-40B4-BE49-F238E27FC236}">
                <a16:creationId xmlns:a16="http://schemas.microsoft.com/office/drawing/2014/main" id="{52D4E95F-C6FB-CA48-97F3-A93356F3DE9C}"/>
              </a:ext>
            </a:extLst>
          </p:cNvPr>
          <p:cNvCxnSpPr>
            <a:cxnSpLocks/>
          </p:cNvCxnSpPr>
          <p:nvPr/>
        </p:nvCxnSpPr>
        <p:spPr>
          <a:xfrm>
            <a:off x="5474617" y="3780398"/>
            <a:ext cx="608275" cy="323779"/>
          </a:xfrm>
          <a:prstGeom prst="bentConnector3">
            <a:avLst>
              <a:gd name="adj1" fmla="val 3894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6EC745B-7339-9B41-9A88-2F1C3B1B3B23}"/>
              </a:ext>
            </a:extLst>
          </p:cNvPr>
          <p:cNvCxnSpPr>
            <a:cxnSpLocks/>
          </p:cNvCxnSpPr>
          <p:nvPr/>
        </p:nvCxnSpPr>
        <p:spPr>
          <a:xfrm>
            <a:off x="5776387" y="3495681"/>
            <a:ext cx="583895" cy="427768"/>
          </a:xfrm>
          <a:prstGeom prst="bentConnector3">
            <a:avLst>
              <a:gd name="adj1" fmla="val 2697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ound Diagonal Corner Rectangle 3">
            <a:extLst>
              <a:ext uri="{FF2B5EF4-FFF2-40B4-BE49-F238E27FC236}">
                <a16:creationId xmlns:a16="http://schemas.microsoft.com/office/drawing/2014/main" id="{38D749CA-B026-B54B-81F5-926649AE40E2}"/>
              </a:ext>
            </a:extLst>
          </p:cNvPr>
          <p:cNvSpPr/>
          <p:nvPr/>
        </p:nvSpPr>
        <p:spPr>
          <a:xfrm>
            <a:off x="369794" y="403413"/>
            <a:ext cx="11389659" cy="6347012"/>
          </a:xfrm>
          <a:prstGeom prst="round2Diag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CED313D8-2FEF-C24C-B971-E90976ED9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5935" y="5017"/>
            <a:ext cx="820728" cy="796790"/>
          </a:xfrm>
          <a:prstGeom prst="rect">
            <a:avLst/>
          </a:prstGeom>
        </p:spPr>
      </p:pic>
      <p:sp>
        <p:nvSpPr>
          <p:cNvPr id="6" name="Rounded Rectangle 5">
            <a:extLst>
              <a:ext uri="{FF2B5EF4-FFF2-40B4-BE49-F238E27FC236}">
                <a16:creationId xmlns:a16="http://schemas.microsoft.com/office/drawing/2014/main" id="{C66330E5-5F12-AE40-8523-9203884B3C9C}"/>
              </a:ext>
            </a:extLst>
          </p:cNvPr>
          <p:cNvSpPr/>
          <p:nvPr/>
        </p:nvSpPr>
        <p:spPr>
          <a:xfrm>
            <a:off x="897124" y="924546"/>
            <a:ext cx="10394575" cy="5664513"/>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sign&#10;&#10;Description automatically generated">
            <a:extLst>
              <a:ext uri="{FF2B5EF4-FFF2-40B4-BE49-F238E27FC236}">
                <a16:creationId xmlns:a16="http://schemas.microsoft.com/office/drawing/2014/main" id="{963A0328-276B-2143-9F71-7E8146E1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353" y="465628"/>
            <a:ext cx="796790" cy="796790"/>
          </a:xfrm>
          <a:prstGeom prst="rect">
            <a:avLst/>
          </a:prstGeom>
        </p:spPr>
      </p:pic>
      <p:pic>
        <p:nvPicPr>
          <p:cNvPr id="8" name="Picture 7" descr="A stop sign&#10;&#10;Description automatically generated">
            <a:extLst>
              <a:ext uri="{FF2B5EF4-FFF2-40B4-BE49-F238E27FC236}">
                <a16:creationId xmlns:a16="http://schemas.microsoft.com/office/drawing/2014/main" id="{8A89E861-0A56-8D4F-98FB-B532EF1247B7}"/>
              </a:ext>
            </a:extLst>
          </p:cNvPr>
          <p:cNvPicPr>
            <a:picLocks noChangeAspect="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17640" y="2506629"/>
            <a:ext cx="796790" cy="796790"/>
          </a:xfrm>
          <a:prstGeom prst="rect">
            <a:avLst/>
          </a:prstGeom>
        </p:spPr>
      </p:pic>
      <p:pic>
        <p:nvPicPr>
          <p:cNvPr id="9" name="Picture 8" descr="A stop sign&#10;&#10;Description automatically generated">
            <a:extLst>
              <a:ext uri="{FF2B5EF4-FFF2-40B4-BE49-F238E27FC236}">
                <a16:creationId xmlns:a16="http://schemas.microsoft.com/office/drawing/2014/main" id="{EFF4981F-D5DF-5943-907B-C229ABCA0BC0}"/>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53870" y="1513153"/>
            <a:ext cx="796790" cy="796790"/>
          </a:xfrm>
          <a:prstGeom prst="rect">
            <a:avLst/>
          </a:prstGeom>
        </p:spPr>
      </p:pic>
      <p:pic>
        <p:nvPicPr>
          <p:cNvPr id="10" name="Picture 9" descr="A close up of a sign&#10;&#10;Description automatically generated">
            <a:extLst>
              <a:ext uri="{FF2B5EF4-FFF2-40B4-BE49-F238E27FC236}">
                <a16:creationId xmlns:a16="http://schemas.microsoft.com/office/drawing/2014/main" id="{641ED34D-CEBA-254A-8E36-8EEBE66B8363}"/>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391552" y="1457677"/>
            <a:ext cx="796790" cy="796790"/>
          </a:xfrm>
          <a:prstGeom prst="rect">
            <a:avLst/>
          </a:prstGeom>
        </p:spPr>
      </p:pic>
      <p:pic>
        <p:nvPicPr>
          <p:cNvPr id="11" name="Picture 10" descr="A close up of a sign&#10;&#10;Description automatically generated">
            <a:extLst>
              <a:ext uri="{FF2B5EF4-FFF2-40B4-BE49-F238E27FC236}">
                <a16:creationId xmlns:a16="http://schemas.microsoft.com/office/drawing/2014/main" id="{98ADFB3D-6931-3248-A362-11B26E4C37B6}"/>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74524" y="5030821"/>
            <a:ext cx="796790" cy="79679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04C4A79-BED5-104B-ACCB-C921ADFD3C3B}"/>
              </a:ext>
            </a:extLst>
          </p:cNvPr>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74524" y="3191839"/>
            <a:ext cx="796790" cy="7967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386BD241-DE16-2748-8221-F8440825385A}"/>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35911" y="5656154"/>
            <a:ext cx="796790" cy="796790"/>
          </a:xfrm>
          <a:prstGeom prst="rect">
            <a:avLst/>
          </a:prstGeom>
        </p:spPr>
      </p:pic>
      <p:grpSp>
        <p:nvGrpSpPr>
          <p:cNvPr id="15" name="Group 14">
            <a:extLst>
              <a:ext uri="{FF2B5EF4-FFF2-40B4-BE49-F238E27FC236}">
                <a16:creationId xmlns:a16="http://schemas.microsoft.com/office/drawing/2014/main" id="{7DE41CA3-06E4-114A-A131-B914A933D43D}"/>
              </a:ext>
            </a:extLst>
          </p:cNvPr>
          <p:cNvGrpSpPr/>
          <p:nvPr/>
        </p:nvGrpSpPr>
        <p:grpSpPr>
          <a:xfrm>
            <a:off x="5011207" y="1378248"/>
            <a:ext cx="1041060" cy="955648"/>
            <a:chOff x="5044813" y="2482010"/>
            <a:chExt cx="1041060" cy="955648"/>
          </a:xfrm>
        </p:grpSpPr>
        <p:pic>
          <p:nvPicPr>
            <p:cNvPr id="16" name="Picture 15" descr="A close up of a sign&#10;&#10;Description automatically generated">
              <a:extLst>
                <a:ext uri="{FF2B5EF4-FFF2-40B4-BE49-F238E27FC236}">
                  <a16:creationId xmlns:a16="http://schemas.microsoft.com/office/drawing/2014/main" id="{E740AEB0-B0C7-1A4E-BD27-D748A1673BC7}"/>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89083" y="2482010"/>
              <a:ext cx="796790" cy="796790"/>
            </a:xfrm>
            <a:prstGeom prst="rect">
              <a:avLst/>
            </a:prstGeom>
          </p:spPr>
        </p:pic>
        <p:pic>
          <p:nvPicPr>
            <p:cNvPr id="17" name="Picture 16" descr="A close up of a sign&#10;&#10;Description automatically generated">
              <a:extLst>
                <a:ext uri="{FF2B5EF4-FFF2-40B4-BE49-F238E27FC236}">
                  <a16:creationId xmlns:a16="http://schemas.microsoft.com/office/drawing/2014/main" id="{799A7864-AA35-E945-94FF-4D68E3240278}"/>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166948" y="2561439"/>
              <a:ext cx="796790" cy="7967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78096FAB-E237-0F4D-B01F-A42DFF0796C4}"/>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044813" y="2640868"/>
              <a:ext cx="796790" cy="796790"/>
            </a:xfrm>
            <a:prstGeom prst="rect">
              <a:avLst/>
            </a:prstGeom>
          </p:spPr>
        </p:pic>
      </p:grpSp>
      <p:pic>
        <p:nvPicPr>
          <p:cNvPr id="19" name="Picture 18" descr="A close up of a sign&#10;&#10;Description automatically generated">
            <a:extLst>
              <a:ext uri="{FF2B5EF4-FFF2-40B4-BE49-F238E27FC236}">
                <a16:creationId xmlns:a16="http://schemas.microsoft.com/office/drawing/2014/main" id="{61C01A27-F33E-3847-8C2D-C155F912FFA5}"/>
              </a:ext>
            </a:extLst>
          </p:cNvPr>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932702" y="1457677"/>
            <a:ext cx="796790" cy="7967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78940B9C-39E4-A247-A712-7BA2E5315181}"/>
              </a:ext>
            </a:extLst>
          </p:cNvPr>
          <p:cNvPicPr>
            <a:picLocks noChangeAspect="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130318" y="5030821"/>
            <a:ext cx="796790" cy="796790"/>
          </a:xfrm>
          <a:prstGeom prst="rect">
            <a:avLst/>
          </a:prstGeom>
        </p:spPr>
      </p:pic>
      <p:grpSp>
        <p:nvGrpSpPr>
          <p:cNvPr id="21" name="Group 20">
            <a:extLst>
              <a:ext uri="{FF2B5EF4-FFF2-40B4-BE49-F238E27FC236}">
                <a16:creationId xmlns:a16="http://schemas.microsoft.com/office/drawing/2014/main" id="{5CAB4420-F13F-C646-A153-04E92988ABB7}"/>
              </a:ext>
            </a:extLst>
          </p:cNvPr>
          <p:cNvGrpSpPr/>
          <p:nvPr/>
        </p:nvGrpSpPr>
        <p:grpSpPr>
          <a:xfrm>
            <a:off x="5006274" y="3079158"/>
            <a:ext cx="1041060" cy="955648"/>
            <a:chOff x="5044813" y="2482010"/>
            <a:chExt cx="1041060" cy="955648"/>
          </a:xfrm>
        </p:grpSpPr>
        <p:pic>
          <p:nvPicPr>
            <p:cNvPr id="22" name="Picture 21" descr="A close up of a sign&#10;&#10;Description automatically generated">
              <a:extLst>
                <a:ext uri="{FF2B5EF4-FFF2-40B4-BE49-F238E27FC236}">
                  <a16:creationId xmlns:a16="http://schemas.microsoft.com/office/drawing/2014/main" id="{26B244F1-E2E3-0F4D-B85C-F6BD5CE695DD}"/>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289083" y="2482010"/>
              <a:ext cx="796790" cy="796790"/>
            </a:xfrm>
            <a:prstGeom prst="rect">
              <a:avLst/>
            </a:prstGeom>
          </p:spPr>
        </p:pic>
        <p:pic>
          <p:nvPicPr>
            <p:cNvPr id="23" name="Picture 22" descr="A close up of a sign&#10;&#10;Description automatically generated">
              <a:extLst>
                <a:ext uri="{FF2B5EF4-FFF2-40B4-BE49-F238E27FC236}">
                  <a16:creationId xmlns:a16="http://schemas.microsoft.com/office/drawing/2014/main" id="{4BC414D1-E628-7248-A455-534D4A463033}"/>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166948" y="2561439"/>
              <a:ext cx="796790" cy="79679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7ABBE6D-06E6-A049-AA1A-F5027F2D41F6}"/>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044813" y="2640868"/>
              <a:ext cx="796790" cy="796790"/>
            </a:xfrm>
            <a:prstGeom prst="rect">
              <a:avLst/>
            </a:prstGeom>
          </p:spPr>
        </p:pic>
      </p:grpSp>
      <p:pic>
        <p:nvPicPr>
          <p:cNvPr id="25" name="Picture 24" descr="A stop sign&#10;&#10;Description automatically generated">
            <a:extLst>
              <a:ext uri="{FF2B5EF4-FFF2-40B4-BE49-F238E27FC236}">
                <a16:creationId xmlns:a16="http://schemas.microsoft.com/office/drawing/2014/main" id="{6FE4147A-100E-AF40-9088-102DB5E03F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8422" y="468673"/>
            <a:ext cx="796790" cy="79679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2E213BC-C974-2247-994A-CD133F0324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33" y="472095"/>
            <a:ext cx="796790" cy="796790"/>
          </a:xfrm>
          <a:prstGeom prst="rect">
            <a:avLst/>
          </a:prstGeom>
        </p:spPr>
      </p:pic>
      <p:pic>
        <p:nvPicPr>
          <p:cNvPr id="28" name="Picture 27" descr="A stop sign&#10;&#10;Description automatically generated">
            <a:extLst>
              <a:ext uri="{FF2B5EF4-FFF2-40B4-BE49-F238E27FC236}">
                <a16:creationId xmlns:a16="http://schemas.microsoft.com/office/drawing/2014/main" id="{04887E26-8501-B440-8949-93CE4B66D329}"/>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253870" y="3247358"/>
            <a:ext cx="796790" cy="796790"/>
          </a:xfrm>
          <a:prstGeom prst="rect">
            <a:avLst/>
          </a:prstGeom>
        </p:spPr>
      </p:pic>
      <p:pic>
        <p:nvPicPr>
          <p:cNvPr id="29" name="Picture 28" descr="A stop sign&#10;&#10;Description automatically generated">
            <a:extLst>
              <a:ext uri="{FF2B5EF4-FFF2-40B4-BE49-F238E27FC236}">
                <a16:creationId xmlns:a16="http://schemas.microsoft.com/office/drawing/2014/main" id="{BE7C01E6-9FEA-D54F-B415-65B7078A78FC}"/>
              </a:ext>
            </a:extLst>
          </p:cNvPr>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255957" y="5030821"/>
            <a:ext cx="796790" cy="796790"/>
          </a:xfrm>
          <a:prstGeom prst="rect">
            <a:avLst/>
          </a:prstGeom>
        </p:spPr>
      </p:pic>
      <p:cxnSp>
        <p:nvCxnSpPr>
          <p:cNvPr id="33" name="Elbow Connector 32">
            <a:extLst>
              <a:ext uri="{FF2B5EF4-FFF2-40B4-BE49-F238E27FC236}">
                <a16:creationId xmlns:a16="http://schemas.microsoft.com/office/drawing/2014/main" id="{2059FD47-6523-9744-8A6E-80A81238D862}"/>
              </a:ext>
            </a:extLst>
          </p:cNvPr>
          <p:cNvCxnSpPr>
            <a:stCxn id="8" idx="3"/>
            <a:endCxn id="9" idx="1"/>
          </p:cNvCxnSpPr>
          <p:nvPr/>
        </p:nvCxnSpPr>
        <p:spPr>
          <a:xfrm flipV="1">
            <a:off x="2014430" y="1911548"/>
            <a:ext cx="1239440" cy="993476"/>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8A25F4-2FB9-DA45-B5FD-736D48B844A2}"/>
              </a:ext>
            </a:extLst>
          </p:cNvPr>
          <p:cNvCxnSpPr>
            <a:cxnSpLocks/>
            <a:stCxn id="9" idx="3"/>
          </p:cNvCxnSpPr>
          <p:nvPr/>
        </p:nvCxnSpPr>
        <p:spPr>
          <a:xfrm>
            <a:off x="4050660" y="1911548"/>
            <a:ext cx="8483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3FE658-8ACF-434E-B017-2F1454F34139}"/>
              </a:ext>
            </a:extLst>
          </p:cNvPr>
          <p:cNvCxnSpPr>
            <a:cxnSpLocks/>
            <a:stCxn id="28" idx="3"/>
            <a:endCxn id="24" idx="1"/>
          </p:cNvCxnSpPr>
          <p:nvPr/>
        </p:nvCxnSpPr>
        <p:spPr>
          <a:xfrm flipV="1">
            <a:off x="4050660" y="3636411"/>
            <a:ext cx="955614" cy="93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D8E4F8-70B2-8E4D-8507-4ED64270AEDF}"/>
              </a:ext>
            </a:extLst>
          </p:cNvPr>
          <p:cNvCxnSpPr>
            <a:cxnSpLocks/>
            <a:stCxn id="29" idx="3"/>
            <a:endCxn id="20" idx="1"/>
          </p:cNvCxnSpPr>
          <p:nvPr/>
        </p:nvCxnSpPr>
        <p:spPr>
          <a:xfrm>
            <a:off x="4052747" y="5429216"/>
            <a:ext cx="10775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1BB432A-F149-AE4F-8C12-DBE7693BB67C}"/>
              </a:ext>
            </a:extLst>
          </p:cNvPr>
          <p:cNvCxnSpPr>
            <a:stCxn id="10" idx="1"/>
            <a:endCxn id="19" idx="3"/>
          </p:cNvCxnSpPr>
          <p:nvPr/>
        </p:nvCxnSpPr>
        <p:spPr>
          <a:xfrm flipH="1">
            <a:off x="7729492" y="1856072"/>
            <a:ext cx="662060" cy="0"/>
          </a:xfrm>
          <a:prstGeom prst="straightConnector1">
            <a:avLst/>
          </a:prstGeom>
          <a:ln w="2540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6B2738-1A2B-FE4B-A36F-A738A7A801D8}"/>
              </a:ext>
            </a:extLst>
          </p:cNvPr>
          <p:cNvCxnSpPr>
            <a:stCxn id="19" idx="1"/>
          </p:cNvCxnSpPr>
          <p:nvPr/>
        </p:nvCxnSpPr>
        <p:spPr>
          <a:xfrm flipH="1">
            <a:off x="6094411" y="1856072"/>
            <a:ext cx="838291"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1D6512-5921-5B4B-B4CE-CCDF185F6AE8}"/>
              </a:ext>
            </a:extLst>
          </p:cNvPr>
          <p:cNvCxnSpPr>
            <a:cxnSpLocks/>
            <a:stCxn id="12" idx="1"/>
          </p:cNvCxnSpPr>
          <p:nvPr/>
        </p:nvCxnSpPr>
        <p:spPr>
          <a:xfrm flipH="1">
            <a:off x="6094089" y="3590234"/>
            <a:ext cx="880435"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6DCDE47-6146-174B-B64F-B76BD962B68F}"/>
              </a:ext>
            </a:extLst>
          </p:cNvPr>
          <p:cNvCxnSpPr>
            <a:cxnSpLocks/>
            <a:stCxn id="11" idx="1"/>
            <a:endCxn id="20" idx="3"/>
          </p:cNvCxnSpPr>
          <p:nvPr/>
        </p:nvCxnSpPr>
        <p:spPr>
          <a:xfrm flipH="1">
            <a:off x="5927108" y="5429216"/>
            <a:ext cx="1047416"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close up of a sign&#10;&#10;Description automatically generated">
            <a:extLst>
              <a:ext uri="{FF2B5EF4-FFF2-40B4-BE49-F238E27FC236}">
                <a16:creationId xmlns:a16="http://schemas.microsoft.com/office/drawing/2014/main" id="{10243350-E662-964F-967B-99BDC10CB25C}"/>
              </a:ext>
            </a:extLst>
          </p:cNvPr>
          <p:cNvPicPr>
            <a:picLocks noChangeAspect="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082892" y="2086331"/>
            <a:ext cx="796790" cy="796790"/>
          </a:xfrm>
          <a:prstGeom prst="rect">
            <a:avLst/>
          </a:prstGeom>
        </p:spPr>
      </p:pic>
      <p:cxnSp>
        <p:nvCxnSpPr>
          <p:cNvPr id="58" name="Elbow Connector 57">
            <a:extLst>
              <a:ext uri="{FF2B5EF4-FFF2-40B4-BE49-F238E27FC236}">
                <a16:creationId xmlns:a16="http://schemas.microsoft.com/office/drawing/2014/main" id="{A981502C-75AE-6947-AAE3-CDF71A2D8DFF}"/>
              </a:ext>
            </a:extLst>
          </p:cNvPr>
          <p:cNvCxnSpPr>
            <a:stCxn id="18" idx="2"/>
            <a:endCxn id="55" idx="1"/>
          </p:cNvCxnSpPr>
          <p:nvPr/>
        </p:nvCxnSpPr>
        <p:spPr>
          <a:xfrm rot="16200000" flipH="1">
            <a:off x="5670832" y="2072666"/>
            <a:ext cx="150830" cy="67329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037D9399-02DC-A743-8FFD-EC88B988725C}"/>
              </a:ext>
            </a:extLst>
          </p:cNvPr>
          <p:cNvCxnSpPr>
            <a:cxnSpLocks/>
            <a:stCxn id="24" idx="2"/>
          </p:cNvCxnSpPr>
          <p:nvPr/>
        </p:nvCxnSpPr>
        <p:spPr>
          <a:xfrm rot="16200000" flipH="1">
            <a:off x="5489590" y="3949884"/>
            <a:ext cx="255062" cy="42490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741B79C6-4EF7-5845-9257-B3D2833315B6}"/>
              </a:ext>
            </a:extLst>
          </p:cNvPr>
          <p:cNvCxnSpPr>
            <a:cxnSpLocks/>
            <a:stCxn id="20" idx="2"/>
            <a:endCxn id="14" idx="1"/>
          </p:cNvCxnSpPr>
          <p:nvPr/>
        </p:nvCxnSpPr>
        <p:spPr>
          <a:xfrm rot="16200000" flipH="1">
            <a:off x="5718843" y="5637481"/>
            <a:ext cx="226938" cy="60719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E348326-6557-5743-A978-B8BC538B5672}"/>
              </a:ext>
            </a:extLst>
          </p:cNvPr>
          <p:cNvSpPr txBox="1"/>
          <p:nvPr/>
        </p:nvSpPr>
        <p:spPr>
          <a:xfrm>
            <a:off x="870616" y="3247358"/>
            <a:ext cx="1490838" cy="307777"/>
          </a:xfrm>
          <a:prstGeom prst="rect">
            <a:avLst/>
          </a:prstGeom>
          <a:noFill/>
        </p:spPr>
        <p:txBody>
          <a:bodyPr wrap="square" rtlCol="0">
            <a:spAutoFit/>
          </a:bodyPr>
          <a:lstStyle/>
          <a:p>
            <a:pPr algn="ctr"/>
            <a:r>
              <a:rPr lang="en-US" sz="1400" dirty="0" err="1"/>
              <a:t>netbox.cengn.ca</a:t>
            </a:r>
            <a:endParaRPr lang="en-US" sz="1400" dirty="0"/>
          </a:p>
        </p:txBody>
      </p:sp>
      <p:cxnSp>
        <p:nvCxnSpPr>
          <p:cNvPr id="68" name="Straight Arrow Connector 67">
            <a:extLst>
              <a:ext uri="{FF2B5EF4-FFF2-40B4-BE49-F238E27FC236}">
                <a16:creationId xmlns:a16="http://schemas.microsoft.com/office/drawing/2014/main" id="{30E6B6F1-420E-344A-A02C-581CD0E628AE}"/>
              </a:ext>
            </a:extLst>
          </p:cNvPr>
          <p:cNvCxnSpPr>
            <a:stCxn id="9" idx="2"/>
            <a:endCxn id="28" idx="0"/>
          </p:cNvCxnSpPr>
          <p:nvPr/>
        </p:nvCxnSpPr>
        <p:spPr>
          <a:xfrm>
            <a:off x="3652265" y="2309943"/>
            <a:ext cx="0" cy="93741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7D258B-4C17-A64D-B51B-87AA126A5D45}"/>
              </a:ext>
            </a:extLst>
          </p:cNvPr>
          <p:cNvCxnSpPr>
            <a:cxnSpLocks/>
            <a:stCxn id="28" idx="2"/>
            <a:endCxn id="29" idx="0"/>
          </p:cNvCxnSpPr>
          <p:nvPr/>
        </p:nvCxnSpPr>
        <p:spPr>
          <a:xfrm>
            <a:off x="3652265" y="4044148"/>
            <a:ext cx="2087" cy="98667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863042A1-8ECA-724A-855B-130551E1D6A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8823" y="1663209"/>
            <a:ext cx="1454481" cy="423122"/>
          </a:xfrm>
          <a:prstGeom prst="rect">
            <a:avLst/>
          </a:prstGeom>
        </p:spPr>
      </p:pic>
      <p:pic>
        <p:nvPicPr>
          <p:cNvPr id="81" name="Picture 80" descr="A picture containing drawing&#10;&#10;Description automatically generated">
            <a:extLst>
              <a:ext uri="{FF2B5EF4-FFF2-40B4-BE49-F238E27FC236}">
                <a16:creationId xmlns:a16="http://schemas.microsoft.com/office/drawing/2014/main" id="{6A6389E6-3810-3046-9F6F-0BE28BA486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9909" y="3314449"/>
            <a:ext cx="1692308" cy="565278"/>
          </a:xfrm>
          <a:prstGeom prst="rect">
            <a:avLst/>
          </a:prstGeom>
        </p:spPr>
      </p:pic>
      <p:pic>
        <p:nvPicPr>
          <p:cNvPr id="85" name="Picture 84" descr="A picture containing drawing, light&#10;&#10;Description automatically generated">
            <a:extLst>
              <a:ext uri="{FF2B5EF4-FFF2-40B4-BE49-F238E27FC236}">
                <a16:creationId xmlns:a16="http://schemas.microsoft.com/office/drawing/2014/main" id="{8B78C035-BEC7-D046-9A24-D195E9D0A5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70189" y="5030821"/>
            <a:ext cx="991747" cy="1102659"/>
          </a:xfrm>
          <a:prstGeom prst="rect">
            <a:avLst/>
          </a:prstGeom>
        </p:spPr>
      </p:pic>
      <p:pic>
        <p:nvPicPr>
          <p:cNvPr id="86" name="Picture 85" descr="A stop sign&#10;&#10;Description automatically generated">
            <a:extLst>
              <a:ext uri="{FF2B5EF4-FFF2-40B4-BE49-F238E27FC236}">
                <a16:creationId xmlns:a16="http://schemas.microsoft.com/office/drawing/2014/main" id="{561F6643-B876-C743-A23B-AE17FB2AC85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5043" y="465628"/>
            <a:ext cx="796790" cy="796790"/>
          </a:xfrm>
          <a:prstGeom prst="rect">
            <a:avLst/>
          </a:prstGeom>
        </p:spPr>
      </p:pic>
      <p:grpSp>
        <p:nvGrpSpPr>
          <p:cNvPr id="100" name="Group 99">
            <a:extLst>
              <a:ext uri="{FF2B5EF4-FFF2-40B4-BE49-F238E27FC236}">
                <a16:creationId xmlns:a16="http://schemas.microsoft.com/office/drawing/2014/main" id="{9E25C3F9-ECA0-294D-AF8A-DFCEA2073567}"/>
              </a:ext>
            </a:extLst>
          </p:cNvPr>
          <p:cNvGrpSpPr/>
          <p:nvPr/>
        </p:nvGrpSpPr>
        <p:grpSpPr>
          <a:xfrm>
            <a:off x="5779525" y="3874473"/>
            <a:ext cx="1173065" cy="1040801"/>
            <a:chOff x="5876544" y="3704309"/>
            <a:chExt cx="1173065" cy="1040801"/>
          </a:xfrm>
        </p:grpSpPr>
        <p:pic>
          <p:nvPicPr>
            <p:cNvPr id="13" name="Picture 12" descr="A close up of a sign&#10;&#10;Description automatically generated">
              <a:extLst>
                <a:ext uri="{FF2B5EF4-FFF2-40B4-BE49-F238E27FC236}">
                  <a16:creationId xmlns:a16="http://schemas.microsoft.com/office/drawing/2014/main" id="{3A0EF290-77F6-FC47-8D40-60D70B17A396}"/>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2819" y="3704309"/>
              <a:ext cx="796790" cy="796790"/>
            </a:xfrm>
            <a:prstGeom prst="rect">
              <a:avLst/>
            </a:prstGeom>
          </p:spPr>
        </p:pic>
        <p:pic>
          <p:nvPicPr>
            <p:cNvPr id="92" name="Picture 91" descr="A close up of a sign&#10;&#10;Description automatically generated">
              <a:extLst>
                <a:ext uri="{FF2B5EF4-FFF2-40B4-BE49-F238E27FC236}">
                  <a16:creationId xmlns:a16="http://schemas.microsoft.com/office/drawing/2014/main" id="{48D88802-D176-0640-8050-A3FCE9162D45}"/>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77918" y="3815664"/>
              <a:ext cx="796790" cy="796790"/>
            </a:xfrm>
            <a:prstGeom prst="rect">
              <a:avLst/>
            </a:prstGeom>
          </p:spPr>
        </p:pic>
        <p:pic>
          <p:nvPicPr>
            <p:cNvPr id="93" name="Picture 92" descr="A close up of a sign&#10;&#10;Description automatically generated">
              <a:extLst>
                <a:ext uri="{FF2B5EF4-FFF2-40B4-BE49-F238E27FC236}">
                  <a16:creationId xmlns:a16="http://schemas.microsoft.com/office/drawing/2014/main" id="{C640629E-4B81-C545-9904-FECB06E759F3}"/>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76544" y="3948320"/>
              <a:ext cx="796790" cy="796790"/>
            </a:xfrm>
            <a:prstGeom prst="rect">
              <a:avLst/>
            </a:prstGeom>
          </p:spPr>
        </p:pic>
      </p:grpSp>
    </p:spTree>
    <p:extLst>
      <p:ext uri="{BB962C8B-B14F-4D97-AF65-F5344CB8AC3E}">
        <p14:creationId xmlns:p14="http://schemas.microsoft.com/office/powerpoint/2010/main" val="3504577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10"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fade">
                                      <p:cBhvr>
                                        <p:cTn id="76" dur="500"/>
                                        <p:tgtEl>
                                          <p:spTgt spid="81"/>
                                        </p:tgtEl>
                                      </p:cBhvr>
                                    </p:animEffect>
                                  </p:childTnLst>
                                </p:cTn>
                              </p:par>
                              <p:par>
                                <p:cTn id="77" presetID="10" presetClass="entr" presetSubtype="0" fill="hold"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par>
                                <p:cTn id="80" presetID="10" presetClass="entr" presetSubtype="0" fill="hold"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500"/>
                                        <p:tgtEl>
                                          <p:spTgt spid="2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1"/>
                                        </p:tgtEl>
                                        <p:attrNameLst>
                                          <p:attrName>style.visibility</p:attrName>
                                        </p:attrNameLst>
                                      </p:cBhvr>
                                      <p:to>
                                        <p:strVal val="visible"/>
                                      </p:to>
                                    </p:set>
                                    <p:animEffect transition="in" filter="fade">
                                      <p:cBhvr>
                                        <p:cTn id="90" dur="500"/>
                                        <p:tgtEl>
                                          <p:spTgt spid="101"/>
                                        </p:tgtEl>
                                      </p:cBhvr>
                                    </p:animEffect>
                                  </p:childTnLst>
                                </p:cTn>
                              </p:par>
                              <p:par>
                                <p:cTn id="91" presetID="10" presetClass="entr" presetSubtype="0" fill="hold" nodeType="withEffect">
                                  <p:stCondLst>
                                    <p:cond delay="0"/>
                                  </p:stCondLst>
                                  <p:childTnLst>
                                    <p:set>
                                      <p:cBhvr>
                                        <p:cTn id="92" dur="1" fill="hold">
                                          <p:stCondLst>
                                            <p:cond delay="0"/>
                                          </p:stCondLst>
                                        </p:cTn>
                                        <p:tgtEl>
                                          <p:spTgt spid="95"/>
                                        </p:tgtEl>
                                        <p:attrNameLst>
                                          <p:attrName>style.visibility</p:attrName>
                                        </p:attrNameLst>
                                      </p:cBhvr>
                                      <p:to>
                                        <p:strVal val="visible"/>
                                      </p:to>
                                    </p:set>
                                    <p:animEffect transition="in" filter="fade">
                                      <p:cBhvr>
                                        <p:cTn id="93" dur="500"/>
                                        <p:tgtEl>
                                          <p:spTgt spid="95"/>
                                        </p:tgtEl>
                                      </p:cBhvr>
                                    </p:animEffect>
                                  </p:childTnLst>
                                </p:cTn>
                              </p:par>
                              <p:par>
                                <p:cTn id="94" presetID="10" presetClass="entr" presetSubtype="0" fill="hold"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ntr" presetSubtype="0" fill="hold" nodeType="with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fade">
                                      <p:cBhvr>
                                        <p:cTn id="99" dur="500"/>
                                        <p:tgtEl>
                                          <p:spTgt spid="10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500"/>
                                        <p:tgtEl>
                                          <p:spTgt spid="6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2"/>
                                        </p:tgtEl>
                                        <p:attrNameLst>
                                          <p:attrName>style.visibility</p:attrName>
                                        </p:attrNameLst>
                                      </p:cBhvr>
                                      <p:to>
                                        <p:strVal val="visible"/>
                                      </p:to>
                                    </p:set>
                                    <p:animEffect transition="in" filter="fade">
                                      <p:cBhvr>
                                        <p:cTn id="117" dur="500"/>
                                        <p:tgtEl>
                                          <p:spTgt spid="72"/>
                                        </p:tgtEl>
                                      </p:cBhvr>
                                    </p:animEffect>
                                  </p:childTnLst>
                                </p:cTn>
                              </p:par>
                              <p:par>
                                <p:cTn id="118" presetID="10" presetClass="entr" presetSubtype="0" fill="hold" nodeType="with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500"/>
                                        <p:tgtEl>
                                          <p:spTgt spid="29"/>
                                        </p:tgtEl>
                                      </p:cBhvr>
                                    </p:animEffect>
                                  </p:childTnLst>
                                </p:cTn>
                              </p:par>
                              <p:par>
                                <p:cTn id="121" presetID="10"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nodeType="withEffect">
                                  <p:stCondLst>
                                    <p:cond delay="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500"/>
                                        <p:tgtEl>
                                          <p:spTgt spid="20"/>
                                        </p:tgtEl>
                                      </p:cBhvr>
                                    </p:animEffect>
                                  </p:childTnLst>
                                </p:cTn>
                              </p:par>
                              <p:par>
                                <p:cTn id="127" presetID="10" presetClass="entr" presetSubtype="0" fill="hold" nodeType="with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par>
                                <p:cTn id="130" presetID="10" presetClass="entr" presetSubtype="0" fill="hold" nodeType="withEffect">
                                  <p:stCondLst>
                                    <p:cond delay="0"/>
                                  </p:stCondLst>
                                  <p:childTnLst>
                                    <p:set>
                                      <p:cBhvr>
                                        <p:cTn id="131" dur="1" fill="hold">
                                          <p:stCondLst>
                                            <p:cond delay="0"/>
                                          </p:stCondLst>
                                        </p:cTn>
                                        <p:tgtEl>
                                          <p:spTgt spid="11"/>
                                        </p:tgtEl>
                                        <p:attrNameLst>
                                          <p:attrName>style.visibility</p:attrName>
                                        </p:attrNameLst>
                                      </p:cBhvr>
                                      <p:to>
                                        <p:strVal val="visible"/>
                                      </p:to>
                                    </p:set>
                                    <p:animEffect transition="in" filter="fade">
                                      <p:cBhvr>
                                        <p:cTn id="132" dur="500"/>
                                        <p:tgtEl>
                                          <p:spTgt spid="11"/>
                                        </p:tgtEl>
                                      </p:cBhvr>
                                    </p:animEffect>
                                  </p:childTnLst>
                                </p:cTn>
                              </p:par>
                              <p:par>
                                <p:cTn id="133" presetID="10" presetClass="entr" presetSubtype="0" fill="hold" nodeType="withEffect">
                                  <p:stCondLst>
                                    <p:cond delay="0"/>
                                  </p:stCondLst>
                                  <p:childTnLst>
                                    <p:set>
                                      <p:cBhvr>
                                        <p:cTn id="134" dur="1" fill="hold">
                                          <p:stCondLst>
                                            <p:cond delay="0"/>
                                          </p:stCondLst>
                                        </p:cTn>
                                        <p:tgtEl>
                                          <p:spTgt spid="14"/>
                                        </p:tgtEl>
                                        <p:attrNameLst>
                                          <p:attrName>style.visibility</p:attrName>
                                        </p:attrNameLst>
                                      </p:cBhvr>
                                      <p:to>
                                        <p:strVal val="visible"/>
                                      </p:to>
                                    </p:set>
                                    <p:animEffect transition="in" filter="fade">
                                      <p:cBhvr>
                                        <p:cTn id="135" dur="500"/>
                                        <p:tgtEl>
                                          <p:spTgt spid="14"/>
                                        </p:tgtEl>
                                      </p:cBhvr>
                                    </p:animEffect>
                                  </p:childTnLst>
                                </p:cTn>
                              </p:par>
                              <p:par>
                                <p:cTn id="136" presetID="10" presetClass="entr" presetSubtype="0" fill="hold" nodeType="withEffect">
                                  <p:stCondLst>
                                    <p:cond delay="0"/>
                                  </p:stCondLst>
                                  <p:childTnLst>
                                    <p:set>
                                      <p:cBhvr>
                                        <p:cTn id="137" dur="1" fill="hold">
                                          <p:stCondLst>
                                            <p:cond delay="0"/>
                                          </p:stCondLst>
                                        </p:cTn>
                                        <p:tgtEl>
                                          <p:spTgt spid="62"/>
                                        </p:tgtEl>
                                        <p:attrNameLst>
                                          <p:attrName>style.visibility</p:attrName>
                                        </p:attrNameLst>
                                      </p:cBhvr>
                                      <p:to>
                                        <p:strVal val="visible"/>
                                      </p:to>
                                    </p:set>
                                    <p:animEffect transition="in" filter="fade">
                                      <p:cBhvr>
                                        <p:cTn id="138" dur="500"/>
                                        <p:tgtEl>
                                          <p:spTgt spid="62"/>
                                        </p:tgtEl>
                                      </p:cBhvr>
                                    </p:animEffect>
                                  </p:childTnLst>
                                </p:cTn>
                              </p:par>
                              <p:par>
                                <p:cTn id="139" presetID="10" presetClass="entr" presetSubtype="0" fill="hold" nodeType="withEffect">
                                  <p:stCondLst>
                                    <p:cond delay="0"/>
                                  </p:stCondLst>
                                  <p:childTnLst>
                                    <p:set>
                                      <p:cBhvr>
                                        <p:cTn id="140" dur="1" fill="hold">
                                          <p:stCondLst>
                                            <p:cond delay="0"/>
                                          </p:stCondLst>
                                        </p:cTn>
                                        <p:tgtEl>
                                          <p:spTgt spid="85"/>
                                        </p:tgtEl>
                                        <p:attrNameLst>
                                          <p:attrName>style.visibility</p:attrName>
                                        </p:attrNameLst>
                                      </p:cBhvr>
                                      <p:to>
                                        <p:strVal val="visible"/>
                                      </p:to>
                                    </p:set>
                                    <p:animEffect transition="in" filter="fade">
                                      <p:cBhvr>
                                        <p:cTn id="141" dur="500"/>
                                        <p:tgtEl>
                                          <p:spTgt spid="85"/>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8"/>
                                        </p:tgtEl>
                                        <p:attrNameLst>
                                          <p:attrName>style.visibility</p:attrName>
                                        </p:attrNameLst>
                                      </p:cBhvr>
                                      <p:to>
                                        <p:strVal val="visible"/>
                                      </p:to>
                                    </p:set>
                                    <p:animEffect transition="in" filter="fade">
                                      <p:cBhvr>
                                        <p:cTn id="146" dur="500"/>
                                        <p:tgtEl>
                                          <p:spTgt spid="8"/>
                                        </p:tgtEl>
                                      </p:cBhvr>
                                    </p:animEffect>
                                  </p:childTnLst>
                                </p:cTn>
                              </p:par>
                              <p:par>
                                <p:cTn id="147" presetID="10" presetClass="entr" presetSubtype="0" fill="hold" nodeType="with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fade">
                                      <p:cBhvr>
                                        <p:cTn id="15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24D3-3378-1B42-821F-32CE1ECDC96A}"/>
              </a:ext>
            </a:extLst>
          </p:cNvPr>
          <p:cNvSpPr>
            <a:spLocks noGrp="1"/>
          </p:cNvSpPr>
          <p:nvPr>
            <p:ph type="title"/>
          </p:nvPr>
        </p:nvSpPr>
        <p:spPr/>
        <p:txBody>
          <a:bodyPr/>
          <a:lstStyle/>
          <a:p>
            <a:r>
              <a:rPr lang="en-US" dirty="0"/>
              <a:t>Nginx-Ingress &amp; Cert-Manager</a:t>
            </a:r>
          </a:p>
        </p:txBody>
      </p:sp>
      <p:sp>
        <p:nvSpPr>
          <p:cNvPr id="3" name="Content Placeholder 2">
            <a:extLst>
              <a:ext uri="{FF2B5EF4-FFF2-40B4-BE49-F238E27FC236}">
                <a16:creationId xmlns:a16="http://schemas.microsoft.com/office/drawing/2014/main" id="{F72261F9-666E-8440-82A1-AB0069F85A6B}"/>
              </a:ext>
            </a:extLst>
          </p:cNvPr>
          <p:cNvSpPr>
            <a:spLocks noGrp="1"/>
          </p:cNvSpPr>
          <p:nvPr>
            <p:ph idx="1"/>
          </p:nvPr>
        </p:nvSpPr>
        <p:spPr/>
        <p:txBody>
          <a:bodyPr/>
          <a:lstStyle/>
          <a:p>
            <a:r>
              <a:rPr lang="en-US" dirty="0"/>
              <a:t>Nginx-Ingress is used as a reverse proxy into the cluster</a:t>
            </a:r>
          </a:p>
          <a:p>
            <a:r>
              <a:rPr lang="en-US" dirty="0"/>
              <a:t>Cert-Manager is used in combination </a:t>
            </a:r>
          </a:p>
          <a:p>
            <a:pPr lvl="1"/>
            <a:r>
              <a:rPr lang="en-US" dirty="0"/>
              <a:t>Automated SSL certificate generation</a:t>
            </a:r>
          </a:p>
          <a:p>
            <a:pPr lvl="1"/>
            <a:r>
              <a:rPr lang="en-US" dirty="0"/>
              <a:t>Automatic certificate renewal</a:t>
            </a:r>
          </a:p>
        </p:txBody>
      </p:sp>
      <p:pic>
        <p:nvPicPr>
          <p:cNvPr id="4" name="Picture 3" descr="A stop sign&#10;&#10;Description automatically generated">
            <a:extLst>
              <a:ext uri="{FF2B5EF4-FFF2-40B4-BE49-F238E27FC236}">
                <a16:creationId xmlns:a16="http://schemas.microsoft.com/office/drawing/2014/main" id="{241216B8-C716-DA48-81D0-B2360F464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236" y="4030133"/>
            <a:ext cx="1823324" cy="1823324"/>
          </a:xfrm>
          <a:prstGeom prst="rect">
            <a:avLst/>
          </a:prstGeom>
        </p:spPr>
      </p:pic>
      <p:pic>
        <p:nvPicPr>
          <p:cNvPr id="6" name="Picture 5" descr="A close up of a sign&#10;&#10;Description automatically generated">
            <a:extLst>
              <a:ext uri="{FF2B5EF4-FFF2-40B4-BE49-F238E27FC236}">
                <a16:creationId xmlns:a16="http://schemas.microsoft.com/office/drawing/2014/main" id="{9FA5C37D-8E0E-E44A-92D5-E4F523719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8265" y="4030133"/>
            <a:ext cx="1823324" cy="1758826"/>
          </a:xfrm>
          <a:prstGeom prst="rect">
            <a:avLst/>
          </a:prstGeom>
        </p:spPr>
      </p:pic>
      <p:pic>
        <p:nvPicPr>
          <p:cNvPr id="10" name="Picture 9" descr="A stop sign&#10;&#10;Description automatically generated">
            <a:extLst>
              <a:ext uri="{FF2B5EF4-FFF2-40B4-BE49-F238E27FC236}">
                <a16:creationId xmlns:a16="http://schemas.microsoft.com/office/drawing/2014/main" id="{8442C450-C144-5C4F-B9D1-E9960678FBE1}"/>
              </a:ext>
            </a:extLst>
          </p:cNvPr>
          <p:cNvPicPr>
            <a:picLocks noChangeAspect="1"/>
          </p:cNvPicPr>
          <p:nvPr/>
        </p:nvPicPr>
        <p:blipFill rotWithShape="1">
          <a:blip r:embed="rId5">
            <a:extLst>
              <a:ext uri="{28A0092B-C50C-407E-A947-70E740481C1C}">
                <a14:useLocalDpi xmlns:a14="http://schemas.microsoft.com/office/drawing/2010/main" val="0"/>
              </a:ext>
            </a:extLst>
          </a:blip>
          <a:srcRect l="31557" t="20309" r="31557" b="19691"/>
          <a:stretch/>
        </p:blipFill>
        <p:spPr>
          <a:xfrm>
            <a:off x="5140596" y="3842727"/>
            <a:ext cx="1907631" cy="2133637"/>
          </a:xfrm>
          <a:prstGeom prst="rect">
            <a:avLst/>
          </a:prstGeom>
        </p:spPr>
      </p:pic>
    </p:spTree>
    <p:extLst>
      <p:ext uri="{BB962C8B-B14F-4D97-AF65-F5344CB8AC3E}">
        <p14:creationId xmlns:p14="http://schemas.microsoft.com/office/powerpoint/2010/main" val="4280436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337C-D4B3-164A-B9E4-EDF7DEF5E907}"/>
              </a:ext>
            </a:extLst>
          </p:cNvPr>
          <p:cNvSpPr>
            <a:spLocks noGrp="1"/>
          </p:cNvSpPr>
          <p:nvPr>
            <p:ph type="title"/>
          </p:nvPr>
        </p:nvSpPr>
        <p:spPr/>
        <p:txBody>
          <a:bodyPr/>
          <a:lstStyle/>
          <a:p>
            <a:r>
              <a:rPr lang="en-US" dirty="0"/>
              <a:t>Rook-Ceph Storage Provider</a:t>
            </a:r>
          </a:p>
        </p:txBody>
      </p:sp>
      <p:sp>
        <p:nvSpPr>
          <p:cNvPr id="3" name="Content Placeholder 2">
            <a:extLst>
              <a:ext uri="{FF2B5EF4-FFF2-40B4-BE49-F238E27FC236}">
                <a16:creationId xmlns:a16="http://schemas.microsoft.com/office/drawing/2014/main" id="{A1FEBBA7-886C-B74E-B27C-F404F6C9AB92}"/>
              </a:ext>
            </a:extLst>
          </p:cNvPr>
          <p:cNvSpPr>
            <a:spLocks noGrp="1"/>
          </p:cNvSpPr>
          <p:nvPr>
            <p:ph idx="1"/>
          </p:nvPr>
        </p:nvSpPr>
        <p:spPr/>
        <p:txBody>
          <a:bodyPr/>
          <a:lstStyle/>
          <a:p>
            <a:r>
              <a:rPr lang="en-US" dirty="0"/>
              <a:t>The Rook operator provides a cloud-native way to deploy Ceph</a:t>
            </a:r>
          </a:p>
          <a:p>
            <a:r>
              <a:rPr lang="en-US" dirty="0"/>
              <a:t>Ceph provides resilient, distributed storage</a:t>
            </a:r>
          </a:p>
          <a:p>
            <a:r>
              <a:rPr lang="en-US" dirty="0"/>
              <a:t>Ceph shared filesystem was leveraged</a:t>
            </a:r>
          </a:p>
          <a:p>
            <a:pPr lvl="1"/>
            <a:r>
              <a:rPr lang="en-US" dirty="0"/>
              <a:t>Multiple </a:t>
            </a:r>
            <a:r>
              <a:rPr lang="en-US" dirty="0" err="1"/>
              <a:t>NetBox</a:t>
            </a:r>
            <a:r>
              <a:rPr lang="en-US" dirty="0"/>
              <a:t> instances sharing a single file storage</a:t>
            </a:r>
          </a:p>
          <a:p>
            <a:pPr lvl="1"/>
            <a:r>
              <a:rPr lang="en-US" dirty="0"/>
              <a:t>Allows for a distributed, highly-available </a:t>
            </a:r>
            <a:r>
              <a:rPr lang="en-US" dirty="0" err="1"/>
              <a:t>NetBox</a:t>
            </a:r>
            <a:r>
              <a:rPr lang="en-US" dirty="0"/>
              <a:t> service</a:t>
            </a:r>
          </a:p>
        </p:txBody>
      </p:sp>
      <p:pic>
        <p:nvPicPr>
          <p:cNvPr id="4" name="Picture 3" descr="A close up of a sign&#10;&#10;Description automatically generated">
            <a:extLst>
              <a:ext uri="{FF2B5EF4-FFF2-40B4-BE49-F238E27FC236}">
                <a16:creationId xmlns:a16="http://schemas.microsoft.com/office/drawing/2014/main" id="{563E0C48-8F66-A942-BEF4-A8306F4B0525}"/>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956907" y="4828030"/>
            <a:ext cx="1793060" cy="1793060"/>
          </a:xfrm>
          <a:prstGeom prst="rect">
            <a:avLst/>
          </a:prstGeom>
        </p:spPr>
      </p:pic>
      <p:pic>
        <p:nvPicPr>
          <p:cNvPr id="5" name="Picture 4" descr="A close up of a sign&#10;&#10;Description automatically generated">
            <a:extLst>
              <a:ext uri="{FF2B5EF4-FFF2-40B4-BE49-F238E27FC236}">
                <a16:creationId xmlns:a16="http://schemas.microsoft.com/office/drawing/2014/main" id="{E6FF92C1-3066-984C-B8F8-8890D5A6D057}"/>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36188" y="4828029"/>
            <a:ext cx="1793061" cy="1793061"/>
          </a:xfrm>
          <a:prstGeom prst="rect">
            <a:avLst/>
          </a:prstGeom>
        </p:spPr>
      </p:pic>
      <p:grpSp>
        <p:nvGrpSpPr>
          <p:cNvPr id="6" name="Group 5">
            <a:extLst>
              <a:ext uri="{FF2B5EF4-FFF2-40B4-BE49-F238E27FC236}">
                <a16:creationId xmlns:a16="http://schemas.microsoft.com/office/drawing/2014/main" id="{5FAE9FF0-3FEB-884A-8A9C-BF1EE3E7B527}"/>
              </a:ext>
            </a:extLst>
          </p:cNvPr>
          <p:cNvGrpSpPr/>
          <p:nvPr/>
        </p:nvGrpSpPr>
        <p:grpSpPr>
          <a:xfrm>
            <a:off x="5047039" y="4753541"/>
            <a:ext cx="2021722" cy="1793771"/>
            <a:chOff x="5876544" y="3704309"/>
            <a:chExt cx="1173065" cy="1040801"/>
          </a:xfrm>
        </p:grpSpPr>
        <p:pic>
          <p:nvPicPr>
            <p:cNvPr id="7" name="Picture 6" descr="A close up of a sign&#10;&#10;Description automatically generated">
              <a:extLst>
                <a:ext uri="{FF2B5EF4-FFF2-40B4-BE49-F238E27FC236}">
                  <a16:creationId xmlns:a16="http://schemas.microsoft.com/office/drawing/2014/main" id="{13FE94E7-BD7F-B744-AB36-D4268A48DB23}"/>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2819" y="3704309"/>
              <a:ext cx="796790" cy="796790"/>
            </a:xfrm>
            <a:prstGeom prst="rect">
              <a:avLst/>
            </a:prstGeom>
          </p:spPr>
        </p:pic>
        <p:pic>
          <p:nvPicPr>
            <p:cNvPr id="8" name="Picture 7" descr="A close up of a sign&#10;&#10;Description automatically generated">
              <a:extLst>
                <a:ext uri="{FF2B5EF4-FFF2-40B4-BE49-F238E27FC236}">
                  <a16:creationId xmlns:a16="http://schemas.microsoft.com/office/drawing/2014/main" id="{EFB0634F-73F5-0248-A7C4-C5AF7835321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77918" y="3815664"/>
              <a:ext cx="796790" cy="796790"/>
            </a:xfrm>
            <a:prstGeom prst="rect">
              <a:avLst/>
            </a:prstGeom>
          </p:spPr>
        </p:pic>
        <p:pic>
          <p:nvPicPr>
            <p:cNvPr id="9" name="Picture 8" descr="A close up of a sign&#10;&#10;Description automatically generated">
              <a:extLst>
                <a:ext uri="{FF2B5EF4-FFF2-40B4-BE49-F238E27FC236}">
                  <a16:creationId xmlns:a16="http://schemas.microsoft.com/office/drawing/2014/main" id="{F5751564-0CBE-B149-B3BA-2DD8453DEE96}"/>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76544" y="3948320"/>
              <a:ext cx="796790" cy="796790"/>
            </a:xfrm>
            <a:prstGeom prst="rect">
              <a:avLst/>
            </a:prstGeom>
          </p:spPr>
        </p:pic>
      </p:grpSp>
      <p:pic>
        <p:nvPicPr>
          <p:cNvPr id="11" name="Graphic 10">
            <a:extLst>
              <a:ext uri="{FF2B5EF4-FFF2-40B4-BE49-F238E27FC236}">
                <a16:creationId xmlns:a16="http://schemas.microsoft.com/office/drawing/2014/main" id="{1473D0E3-BBFC-EC41-8F88-671940C84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830" y="1600203"/>
            <a:ext cx="953885" cy="1465726"/>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5FC01485-77D4-CC46-A149-3F997621902D}"/>
              </a:ext>
            </a:extLst>
          </p:cNvPr>
          <p:cNvPicPr>
            <a:picLocks noChangeAspect="1"/>
          </p:cNvPicPr>
          <p:nvPr/>
        </p:nvPicPr>
        <p:blipFill rotWithShape="1">
          <a:blip r:embed="rId6">
            <a:extLst>
              <a:ext uri="{28A0092B-C50C-407E-A947-70E740481C1C}">
                <a14:useLocalDpi xmlns:a14="http://schemas.microsoft.com/office/drawing/2010/main" val="0"/>
              </a:ext>
            </a:extLst>
          </a:blip>
          <a:srcRect l="15212" t="10619" r="15325" b="12295"/>
          <a:stretch/>
        </p:blipFill>
        <p:spPr>
          <a:xfrm>
            <a:off x="9589060" y="2407023"/>
            <a:ext cx="953885" cy="1317812"/>
          </a:xfrm>
          <a:prstGeom prst="rect">
            <a:avLst/>
          </a:prstGeom>
        </p:spPr>
      </p:pic>
    </p:spTree>
    <p:extLst>
      <p:ext uri="{BB962C8B-B14F-4D97-AF65-F5344CB8AC3E}">
        <p14:creationId xmlns:p14="http://schemas.microsoft.com/office/powerpoint/2010/main" val="215105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3720-2862-AA43-AC51-62B554B4BF89}"/>
              </a:ext>
            </a:extLst>
          </p:cNvPr>
          <p:cNvSpPr>
            <a:spLocks noGrp="1"/>
          </p:cNvSpPr>
          <p:nvPr>
            <p:ph type="title"/>
          </p:nvPr>
        </p:nvSpPr>
        <p:spPr/>
        <p:txBody>
          <a:bodyPr/>
          <a:lstStyle/>
          <a:p>
            <a:r>
              <a:rPr lang="en-US" dirty="0"/>
              <a:t>Built-In Monitoring</a:t>
            </a:r>
          </a:p>
        </p:txBody>
      </p:sp>
      <p:sp>
        <p:nvSpPr>
          <p:cNvPr id="3" name="Content Placeholder 2">
            <a:extLst>
              <a:ext uri="{FF2B5EF4-FFF2-40B4-BE49-F238E27FC236}">
                <a16:creationId xmlns:a16="http://schemas.microsoft.com/office/drawing/2014/main" id="{10A1B66A-4B00-C448-9A0C-05CE970276C3}"/>
              </a:ext>
            </a:extLst>
          </p:cNvPr>
          <p:cNvSpPr>
            <a:spLocks noGrp="1"/>
          </p:cNvSpPr>
          <p:nvPr>
            <p:ph idx="1"/>
          </p:nvPr>
        </p:nvSpPr>
        <p:spPr/>
        <p:txBody>
          <a:bodyPr/>
          <a:lstStyle/>
          <a:p>
            <a:r>
              <a:rPr lang="en-US" dirty="0"/>
              <a:t>Various aspects of the service can be monitored and alerted on</a:t>
            </a:r>
          </a:p>
          <a:p>
            <a:pPr lvl="1"/>
            <a:r>
              <a:rPr lang="en-US" dirty="0" err="1"/>
              <a:t>NetBox</a:t>
            </a:r>
            <a:r>
              <a:rPr lang="en-US" dirty="0"/>
              <a:t> service availability</a:t>
            </a:r>
          </a:p>
          <a:p>
            <a:pPr lvl="1"/>
            <a:r>
              <a:rPr lang="en-US" dirty="0"/>
              <a:t>Ingress traffic</a:t>
            </a:r>
          </a:p>
          <a:p>
            <a:pPr lvl="1"/>
            <a:r>
              <a:rPr lang="en-US" dirty="0"/>
              <a:t>Django metrics</a:t>
            </a:r>
          </a:p>
        </p:txBody>
      </p:sp>
      <p:pic>
        <p:nvPicPr>
          <p:cNvPr id="5" name="Graphic 4">
            <a:extLst>
              <a:ext uri="{FF2B5EF4-FFF2-40B4-BE49-F238E27FC236}">
                <a16:creationId xmlns:a16="http://schemas.microsoft.com/office/drawing/2014/main" id="{C940DAC7-D2DD-E946-A88D-24672027DD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10723" y="4086783"/>
            <a:ext cx="1946283" cy="1680881"/>
          </a:xfrm>
          <a:prstGeom prst="rect">
            <a:avLst/>
          </a:prstGeom>
        </p:spPr>
      </p:pic>
      <p:pic>
        <p:nvPicPr>
          <p:cNvPr id="7" name="Graphic 6">
            <a:extLst>
              <a:ext uri="{FF2B5EF4-FFF2-40B4-BE49-F238E27FC236}">
                <a16:creationId xmlns:a16="http://schemas.microsoft.com/office/drawing/2014/main" id="{5F652BB7-D4F8-504D-BB0C-B550ABF386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1820" y="4086782"/>
            <a:ext cx="1646019" cy="1680881"/>
          </a:xfrm>
          <a:prstGeom prst="rect">
            <a:avLst/>
          </a:prstGeom>
        </p:spPr>
      </p:pic>
    </p:spTree>
    <p:extLst>
      <p:ext uri="{BB962C8B-B14F-4D97-AF65-F5344CB8AC3E}">
        <p14:creationId xmlns:p14="http://schemas.microsoft.com/office/powerpoint/2010/main" val="24892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5_02_27-CENGN Widescree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GN Widescreen PowerPoint Template (red)" id="{AA49ABEC-D793-1549-AC6F-67F05B46A0A6}" vid="{88BB8137-7963-0545-9FB8-ECF1C590B2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CENGN Widescreen PowerPoint Template (red)</Template>
  <TotalTime>24701</TotalTime>
  <Words>1333</Words>
  <Application>Microsoft Macintosh PowerPoint</Application>
  <PresentationFormat>Custom</PresentationFormat>
  <Paragraphs>162</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Myriad Pro Cond</vt:lpstr>
      <vt:lpstr>2015_02_27-CENGN Widescreen template</vt:lpstr>
      <vt:lpstr>NetBox in a Cloud-Native Environment</vt:lpstr>
      <vt:lpstr>Agenda</vt:lpstr>
      <vt:lpstr>Use Case Context</vt:lpstr>
      <vt:lpstr>Cloud-Native Overview</vt:lpstr>
      <vt:lpstr>Cloud-Native Overview</vt:lpstr>
      <vt:lpstr>PowerPoint Presentation</vt:lpstr>
      <vt:lpstr>Nginx-Ingress &amp; Cert-Manager</vt:lpstr>
      <vt:lpstr>Rook-Ceph Storage Provider</vt:lpstr>
      <vt:lpstr>Built-In Monitoring</vt:lpstr>
      <vt:lpstr>Dashboard Examples</vt:lpstr>
      <vt:lpstr>NetBox Automation</vt:lpstr>
      <vt:lpstr>NetBox Automation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CENGN Platform</dc:title>
  <dc:creator>Bhavani Krishnan</dc:creator>
  <cp:lastModifiedBy>Moh Ahmed</cp:lastModifiedBy>
  <cp:revision>773</cp:revision>
  <dcterms:created xsi:type="dcterms:W3CDTF">2017-01-05T15:20:08Z</dcterms:created>
  <dcterms:modified xsi:type="dcterms:W3CDTF">2020-05-19T18:00:42Z</dcterms:modified>
</cp:coreProperties>
</file>